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67" r:id="rId4"/>
    <p:sldId id="257" r:id="rId5"/>
    <p:sldId id="258" r:id="rId6"/>
    <p:sldId id="259" r:id="rId7"/>
    <p:sldId id="260" r:id="rId8"/>
    <p:sldId id="261" r:id="rId9"/>
    <p:sldId id="262" r:id="rId10"/>
    <p:sldId id="263" r:id="rId11"/>
    <p:sldId id="264" r:id="rId12"/>
    <p:sldId id="265"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353E9338-158C-403F-8E21-400C5D220D57}" type="datetimeFigureOut">
              <a:rPr lang="tr-TR" smtClean="0"/>
              <a:pPr/>
              <a:t>15.01.2025</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9EB62138-DDE0-437E-9DCB-A5AD733AC6A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53E9338-158C-403F-8E21-400C5D220D57}" type="datetimeFigureOut">
              <a:rPr lang="tr-TR" smtClean="0"/>
              <a:pPr/>
              <a:t>15.01.2025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EB62138-DDE0-437E-9DCB-A5AD733AC6A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53E9338-158C-403F-8E21-400C5D220D57}" type="datetimeFigureOut">
              <a:rPr lang="tr-TR" smtClean="0"/>
              <a:pPr/>
              <a:t>15.01.2025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EB62138-DDE0-437E-9DCB-A5AD733AC6A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353E9338-158C-403F-8E21-400C5D220D57}" type="datetimeFigureOut">
              <a:rPr lang="tr-TR" smtClean="0"/>
              <a:pPr/>
              <a:t>15.01.2025</a:t>
            </a:fld>
            <a:endParaRPr lang="tr-TR"/>
          </a:p>
        </p:txBody>
      </p:sp>
      <p:sp>
        <p:nvSpPr>
          <p:cNvPr id="9" name="8 Slayt Numarası Yer Tutucusu"/>
          <p:cNvSpPr>
            <a:spLocks noGrp="1"/>
          </p:cNvSpPr>
          <p:nvPr>
            <p:ph type="sldNum" sz="quarter" idx="15"/>
          </p:nvPr>
        </p:nvSpPr>
        <p:spPr/>
        <p:txBody>
          <a:bodyPr rtlCol="0"/>
          <a:lstStyle/>
          <a:p>
            <a:fld id="{9EB62138-DDE0-437E-9DCB-A5AD733AC6AE}"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353E9338-158C-403F-8E21-400C5D220D57}" type="datetimeFigureOut">
              <a:rPr lang="tr-TR" smtClean="0"/>
              <a:pPr/>
              <a:t>15.01.2025</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9EB62138-DDE0-437E-9DCB-A5AD733AC6AE}"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353E9338-158C-403F-8E21-400C5D220D57}" type="datetimeFigureOut">
              <a:rPr lang="tr-TR" smtClean="0"/>
              <a:pPr/>
              <a:t>15.01.2025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EB62138-DDE0-437E-9DCB-A5AD733AC6AE}"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353E9338-158C-403F-8E21-400C5D220D57}" type="datetimeFigureOut">
              <a:rPr lang="tr-TR" smtClean="0"/>
              <a:pPr/>
              <a:t>15.01.2025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9EB62138-DDE0-437E-9DCB-A5AD733AC6AE}"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353E9338-158C-403F-8E21-400C5D220D57}" type="datetimeFigureOut">
              <a:rPr lang="tr-TR" smtClean="0"/>
              <a:pPr/>
              <a:t>15.01.2025</a:t>
            </a:fld>
            <a:endParaRPr lang="tr-TR"/>
          </a:p>
        </p:txBody>
      </p:sp>
      <p:sp>
        <p:nvSpPr>
          <p:cNvPr id="7" name="6 Slayt Numarası Yer Tutucusu"/>
          <p:cNvSpPr>
            <a:spLocks noGrp="1"/>
          </p:cNvSpPr>
          <p:nvPr>
            <p:ph type="sldNum" sz="quarter" idx="11"/>
          </p:nvPr>
        </p:nvSpPr>
        <p:spPr/>
        <p:txBody>
          <a:bodyPr rtlCol="0"/>
          <a:lstStyle/>
          <a:p>
            <a:fld id="{9EB62138-DDE0-437E-9DCB-A5AD733AC6AE}"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53E9338-158C-403F-8E21-400C5D220D57}" type="datetimeFigureOut">
              <a:rPr lang="tr-TR" smtClean="0"/>
              <a:pPr/>
              <a:t>15.01.2025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9EB62138-DDE0-437E-9DCB-A5AD733AC6A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353E9338-158C-403F-8E21-400C5D220D57}" type="datetimeFigureOut">
              <a:rPr lang="tr-TR" smtClean="0"/>
              <a:pPr/>
              <a:t>15.01.2025</a:t>
            </a:fld>
            <a:endParaRPr lang="tr-TR"/>
          </a:p>
        </p:txBody>
      </p:sp>
      <p:sp>
        <p:nvSpPr>
          <p:cNvPr id="22" name="21 Slayt Numarası Yer Tutucusu"/>
          <p:cNvSpPr>
            <a:spLocks noGrp="1"/>
          </p:cNvSpPr>
          <p:nvPr>
            <p:ph type="sldNum" sz="quarter" idx="15"/>
          </p:nvPr>
        </p:nvSpPr>
        <p:spPr/>
        <p:txBody>
          <a:bodyPr rtlCol="0"/>
          <a:lstStyle/>
          <a:p>
            <a:fld id="{9EB62138-DDE0-437E-9DCB-A5AD733AC6AE}"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353E9338-158C-403F-8E21-400C5D220D57}" type="datetimeFigureOut">
              <a:rPr lang="tr-TR" smtClean="0"/>
              <a:pPr/>
              <a:t>15.01.2025</a:t>
            </a:fld>
            <a:endParaRPr lang="tr-TR"/>
          </a:p>
        </p:txBody>
      </p:sp>
      <p:sp>
        <p:nvSpPr>
          <p:cNvPr id="18" name="17 Slayt Numarası Yer Tutucusu"/>
          <p:cNvSpPr>
            <a:spLocks noGrp="1"/>
          </p:cNvSpPr>
          <p:nvPr>
            <p:ph type="sldNum" sz="quarter" idx="11"/>
          </p:nvPr>
        </p:nvSpPr>
        <p:spPr/>
        <p:txBody>
          <a:bodyPr rtlCol="0"/>
          <a:lstStyle/>
          <a:p>
            <a:fld id="{9EB62138-DDE0-437E-9DCB-A5AD733AC6AE}"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53E9338-158C-403F-8E21-400C5D220D57}" type="datetimeFigureOut">
              <a:rPr lang="tr-TR" smtClean="0"/>
              <a:pPr/>
              <a:t>15.01.2025</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EB62138-DDE0-437E-9DCB-A5AD733AC6A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285984" y="2786058"/>
            <a:ext cx="6172200" cy="1894362"/>
          </a:xfrm>
        </p:spPr>
        <p:txBody>
          <a:bodyPr/>
          <a:lstStyle/>
          <a:p>
            <a:r>
              <a:rPr lang="tr-TR" dirty="0" smtClean="0"/>
              <a:t>İÇ MİMARLIK VE ÇEVRE TASARIMI</a:t>
            </a:r>
            <a:endParaRPr lang="tr-TR" dirty="0"/>
          </a:p>
        </p:txBody>
      </p:sp>
      <p:sp>
        <p:nvSpPr>
          <p:cNvPr id="3" name="2 Alt Başlık"/>
          <p:cNvSpPr>
            <a:spLocks noGrp="1"/>
          </p:cNvSpPr>
          <p:nvPr>
            <p:ph type="subTitle" idx="1"/>
          </p:nvPr>
        </p:nvSpPr>
        <p:spPr/>
        <p:txBody>
          <a:bodyPr/>
          <a:lstStyle/>
          <a:p>
            <a:pPr algn="r"/>
            <a:r>
              <a:rPr lang="tr-TR" b="0" dirty="0" smtClean="0">
                <a:solidFill>
                  <a:schemeClr val="tx1"/>
                </a:solidFill>
              </a:rPr>
              <a:t>YUKARIGÖKLÜ ANADOLU LİSESİ</a:t>
            </a:r>
          </a:p>
          <a:p>
            <a:pPr algn="r"/>
            <a:r>
              <a:rPr lang="tr-TR" b="0" dirty="0" smtClean="0">
                <a:solidFill>
                  <a:schemeClr val="tx1"/>
                </a:solidFill>
              </a:rPr>
              <a:t>REHBERLİK SERVİSİ</a:t>
            </a:r>
            <a:endParaRPr lang="tr-TR" b="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ÇALIŞMA ALANLARI VE İŞ BULMA OLANAKLARI</a:t>
            </a:r>
            <a:endParaRPr lang="tr-TR" dirty="0"/>
          </a:p>
        </p:txBody>
      </p:sp>
      <p:sp>
        <p:nvSpPr>
          <p:cNvPr id="3" name="2 İçerik Yer Tutucusu"/>
          <p:cNvSpPr>
            <a:spLocks noGrp="1"/>
          </p:cNvSpPr>
          <p:nvPr>
            <p:ph sz="quarter" idx="1"/>
          </p:nvPr>
        </p:nvSpPr>
        <p:spPr/>
        <p:txBody>
          <a:bodyPr>
            <a:normAutofit fontScale="92500"/>
          </a:bodyPr>
          <a:lstStyle/>
          <a:p>
            <a:r>
              <a:rPr lang="tr-TR" dirty="0" smtClean="0"/>
              <a:t>İç mimarın çalışma yeri tasarım aşamasında büro, uygulama ve denetim aşamasında yapılar, malzemenin yapımı aşamasında ise atölyeler ve fabrikalardır. Genellikle özel sektörde çalışma olanağı bulabilirler veya kendilerine ait işyeri açabilirler. </a:t>
            </a:r>
          </a:p>
          <a:p>
            <a:r>
              <a:rPr lang="tr-TR" dirty="0" smtClean="0"/>
              <a:t>İç mimar ve İç Mimarlık ve Çevre Tasarımı lisans programlarını bitirenlerden Milli Eğitim Bakanlığı ve Yükseköğretim Kurulu (YÖK) iş birliği ile açılan ya da açılacak olan Öğretmenlik Meslek Bilgisi Tezsiz Yüksek Lisans Programını ya da pedagojik formasyon eğitimi sertifika programını başarı ile tamamlayanlar Yapı Dekorasyon, Sanat ve Tasarım / Plastik Sanatlar alanında Öğretmen olarak da çalışabilirler.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SIRALAMALAR </a:t>
            </a:r>
            <a:endParaRPr lang="tr-TR" dirty="0"/>
          </a:p>
        </p:txBody>
      </p:sp>
      <p:sp>
        <p:nvSpPr>
          <p:cNvPr id="3" name="2 İçerik Yer Tutucusu"/>
          <p:cNvSpPr>
            <a:spLocks noGrp="1"/>
          </p:cNvSpPr>
          <p:nvPr>
            <p:ph sz="quarter" idx="1"/>
          </p:nvPr>
        </p:nvSpPr>
        <p:spPr/>
        <p:txBody>
          <a:bodyPr/>
          <a:lstStyle/>
          <a:p>
            <a:pPr>
              <a:buNone/>
            </a:pPr>
            <a:r>
              <a:rPr lang="tr-TR" b="1" dirty="0" smtClean="0">
                <a:solidFill>
                  <a:srgbClr val="FF0000"/>
                </a:solidFill>
              </a:rPr>
              <a:t>Eşit Ağırlık</a:t>
            </a:r>
          </a:p>
          <a:p>
            <a:pPr>
              <a:buNone/>
            </a:pPr>
            <a:endParaRPr lang="tr-TR" dirty="0" smtClean="0"/>
          </a:p>
          <a:p>
            <a:pPr>
              <a:buNone/>
            </a:pPr>
            <a:endParaRPr lang="tr-TR" dirty="0" smtClean="0"/>
          </a:p>
          <a:p>
            <a:pPr>
              <a:buNone/>
            </a:pPr>
            <a:r>
              <a:rPr lang="tr-TR" b="1" dirty="0" smtClean="0"/>
              <a:t>Hacettepe Üniversitesi: </a:t>
            </a:r>
            <a:r>
              <a:rPr lang="tr-TR" dirty="0" smtClean="0"/>
              <a:t>64 Bin</a:t>
            </a:r>
          </a:p>
          <a:p>
            <a:pPr>
              <a:buNone/>
            </a:pPr>
            <a:endParaRPr lang="tr-TR" dirty="0" smtClean="0"/>
          </a:p>
          <a:p>
            <a:pPr>
              <a:buNone/>
            </a:pPr>
            <a:endParaRPr lang="tr-TR" dirty="0" smtClean="0"/>
          </a:p>
          <a:p>
            <a:pPr>
              <a:buNone/>
            </a:pPr>
            <a:r>
              <a:rPr lang="tr-TR" b="1" dirty="0" smtClean="0"/>
              <a:t>Osmaniye Korkut Ata Üniversitesi: </a:t>
            </a:r>
            <a:r>
              <a:rPr lang="tr-TR" dirty="0" smtClean="0"/>
              <a:t>267 Bin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En düşük net</a:t>
            </a:r>
            <a:endParaRPr lang="tr-TR" dirty="0"/>
          </a:p>
        </p:txBody>
      </p:sp>
      <p:graphicFrame>
        <p:nvGraphicFramePr>
          <p:cNvPr id="4" name="3 İçerik Yer Tutucusu"/>
          <p:cNvGraphicFramePr>
            <a:graphicFrameLocks noGrp="1"/>
          </p:cNvGraphicFramePr>
          <p:nvPr>
            <p:ph sz="quarter" idx="1"/>
          </p:nvPr>
        </p:nvGraphicFramePr>
        <p:xfrm>
          <a:off x="457200" y="1600200"/>
          <a:ext cx="7467600" cy="3337560"/>
        </p:xfrm>
        <a:graphic>
          <a:graphicData uri="http://schemas.openxmlformats.org/drawingml/2006/table">
            <a:tbl>
              <a:tblPr firstRow="1" bandRow="1">
                <a:tableStyleId>{073A0DAA-6AF3-43AB-8588-CEC1D06C72B9}</a:tableStyleId>
              </a:tblPr>
              <a:tblGrid>
                <a:gridCol w="3733800"/>
                <a:gridCol w="3733800"/>
              </a:tblGrid>
              <a:tr h="370840">
                <a:tc>
                  <a:txBody>
                    <a:bodyPr/>
                    <a:lstStyle/>
                    <a:p>
                      <a:r>
                        <a:rPr lang="tr-TR" dirty="0" smtClean="0"/>
                        <a:t>DERSLER</a:t>
                      </a:r>
                      <a:endParaRPr lang="tr-TR" dirty="0"/>
                    </a:p>
                  </a:txBody>
                  <a:tcPr/>
                </a:tc>
                <a:tc>
                  <a:txBody>
                    <a:bodyPr/>
                    <a:lstStyle/>
                    <a:p>
                      <a:r>
                        <a:rPr lang="tr-TR" dirty="0" smtClean="0"/>
                        <a:t>NETLER</a:t>
                      </a:r>
                      <a:endParaRPr lang="tr-TR" dirty="0"/>
                    </a:p>
                  </a:txBody>
                  <a:tcPr/>
                </a:tc>
              </a:tr>
              <a:tr h="370840">
                <a:tc>
                  <a:txBody>
                    <a:bodyPr/>
                    <a:lstStyle/>
                    <a:p>
                      <a:r>
                        <a:rPr lang="tr-TR" dirty="0" smtClean="0"/>
                        <a:t>TY</a:t>
                      </a:r>
                      <a:r>
                        <a:rPr lang="tr-TR" baseline="0" dirty="0" smtClean="0"/>
                        <a:t>T MATEMATİK (40)</a:t>
                      </a:r>
                      <a:endParaRPr lang="tr-TR" dirty="0"/>
                    </a:p>
                  </a:txBody>
                  <a:tcPr/>
                </a:tc>
                <a:tc>
                  <a:txBody>
                    <a:bodyPr/>
                    <a:lstStyle/>
                    <a:p>
                      <a:r>
                        <a:rPr lang="tr-TR" dirty="0" smtClean="0"/>
                        <a:t>1</a:t>
                      </a:r>
                      <a:endParaRPr lang="tr-TR" dirty="0"/>
                    </a:p>
                  </a:txBody>
                  <a:tcPr/>
                </a:tc>
              </a:tr>
              <a:tr h="370840">
                <a:tc>
                  <a:txBody>
                    <a:bodyPr/>
                    <a:lstStyle/>
                    <a:p>
                      <a:r>
                        <a:rPr lang="tr-TR" dirty="0" smtClean="0"/>
                        <a:t>TYT TÜRKÇE</a:t>
                      </a:r>
                      <a:r>
                        <a:rPr lang="tr-TR" baseline="0" dirty="0" smtClean="0"/>
                        <a:t> (40)</a:t>
                      </a:r>
                      <a:endParaRPr lang="tr-TR" dirty="0"/>
                    </a:p>
                  </a:txBody>
                  <a:tcPr/>
                </a:tc>
                <a:tc>
                  <a:txBody>
                    <a:bodyPr/>
                    <a:lstStyle/>
                    <a:p>
                      <a:r>
                        <a:rPr lang="tr-TR" dirty="0" smtClean="0"/>
                        <a:t>25</a:t>
                      </a:r>
                      <a:endParaRPr lang="tr-TR" dirty="0"/>
                    </a:p>
                  </a:txBody>
                  <a:tcPr/>
                </a:tc>
              </a:tr>
              <a:tr h="370840">
                <a:tc>
                  <a:txBody>
                    <a:bodyPr/>
                    <a:lstStyle/>
                    <a:p>
                      <a:r>
                        <a:rPr lang="tr-TR" dirty="0" smtClean="0"/>
                        <a:t>TYT SOSYAL (20)</a:t>
                      </a:r>
                      <a:endParaRPr lang="tr-TR" dirty="0"/>
                    </a:p>
                  </a:txBody>
                  <a:tcPr/>
                </a:tc>
                <a:tc>
                  <a:txBody>
                    <a:bodyPr/>
                    <a:lstStyle/>
                    <a:p>
                      <a:r>
                        <a:rPr lang="tr-TR" dirty="0" smtClean="0"/>
                        <a:t>16</a:t>
                      </a:r>
                      <a:endParaRPr lang="tr-TR" dirty="0"/>
                    </a:p>
                  </a:txBody>
                  <a:tcPr/>
                </a:tc>
              </a:tr>
              <a:tr h="370840">
                <a:tc>
                  <a:txBody>
                    <a:bodyPr/>
                    <a:lstStyle/>
                    <a:p>
                      <a:r>
                        <a:rPr lang="tr-TR" dirty="0" smtClean="0"/>
                        <a:t>TYT FEN (20)</a:t>
                      </a:r>
                      <a:endParaRPr lang="tr-TR" dirty="0"/>
                    </a:p>
                  </a:txBody>
                  <a:tcPr/>
                </a:tc>
                <a:tc>
                  <a:txBody>
                    <a:bodyPr/>
                    <a:lstStyle/>
                    <a:p>
                      <a:r>
                        <a:rPr lang="tr-TR" dirty="0" smtClean="0"/>
                        <a:t>1</a:t>
                      </a:r>
                      <a:endParaRPr lang="tr-TR" dirty="0"/>
                    </a:p>
                  </a:txBody>
                  <a:tcPr/>
                </a:tc>
              </a:tr>
              <a:tr h="370840">
                <a:tc>
                  <a:txBody>
                    <a:bodyPr/>
                    <a:lstStyle/>
                    <a:p>
                      <a:r>
                        <a:rPr lang="tr-TR" dirty="0" smtClean="0"/>
                        <a:t>AYT MATEMATİK</a:t>
                      </a:r>
                      <a:r>
                        <a:rPr lang="tr-TR" baseline="0" dirty="0" smtClean="0"/>
                        <a:t> (40) </a:t>
                      </a:r>
                    </a:p>
                  </a:txBody>
                  <a:tcPr/>
                </a:tc>
                <a:tc>
                  <a:txBody>
                    <a:bodyPr/>
                    <a:lstStyle/>
                    <a:p>
                      <a:r>
                        <a:rPr lang="tr-TR" dirty="0" smtClean="0"/>
                        <a:t>5</a:t>
                      </a:r>
                      <a:endParaRPr lang="tr-TR" dirty="0"/>
                    </a:p>
                  </a:txBody>
                  <a:tcPr/>
                </a:tc>
              </a:tr>
              <a:tr h="370840">
                <a:tc>
                  <a:txBody>
                    <a:bodyPr/>
                    <a:lstStyle/>
                    <a:p>
                      <a:r>
                        <a:rPr lang="tr-TR" dirty="0" smtClean="0"/>
                        <a:t>AYT EDEBİYAT</a:t>
                      </a:r>
                      <a:r>
                        <a:rPr lang="tr-TR" baseline="0" dirty="0" smtClean="0"/>
                        <a:t> (24)</a:t>
                      </a:r>
                      <a:endParaRPr lang="tr-TR" dirty="0"/>
                    </a:p>
                  </a:txBody>
                  <a:tcPr/>
                </a:tc>
                <a:tc>
                  <a:txBody>
                    <a:bodyPr/>
                    <a:lstStyle/>
                    <a:p>
                      <a:r>
                        <a:rPr lang="tr-TR" dirty="0" smtClean="0"/>
                        <a:t>18</a:t>
                      </a:r>
                      <a:endParaRPr lang="tr-TR" dirty="0"/>
                    </a:p>
                  </a:txBody>
                  <a:tcPr/>
                </a:tc>
              </a:tr>
              <a:tr h="370840">
                <a:tc>
                  <a:txBody>
                    <a:bodyPr/>
                    <a:lstStyle/>
                    <a:p>
                      <a:r>
                        <a:rPr lang="tr-TR" dirty="0" smtClean="0"/>
                        <a:t>AYT TARİH-1 (10)</a:t>
                      </a:r>
                      <a:endParaRPr lang="tr-TR" dirty="0"/>
                    </a:p>
                  </a:txBody>
                  <a:tcPr/>
                </a:tc>
                <a:tc>
                  <a:txBody>
                    <a:bodyPr/>
                    <a:lstStyle/>
                    <a:p>
                      <a:r>
                        <a:rPr lang="tr-TR" dirty="0" smtClean="0"/>
                        <a:t>7,50</a:t>
                      </a:r>
                      <a:endParaRPr lang="tr-TR" dirty="0"/>
                    </a:p>
                  </a:txBody>
                  <a:tcPr/>
                </a:tc>
              </a:tr>
              <a:tr h="370840">
                <a:tc>
                  <a:txBody>
                    <a:bodyPr/>
                    <a:lstStyle/>
                    <a:p>
                      <a:r>
                        <a:rPr lang="tr-TR" dirty="0" smtClean="0"/>
                        <a:t>AYT COĞRAFYA-1 (6)</a:t>
                      </a:r>
                      <a:endParaRPr lang="tr-TR" dirty="0"/>
                    </a:p>
                  </a:txBody>
                  <a:tcPr/>
                </a:tc>
                <a:tc>
                  <a:txBody>
                    <a:bodyPr/>
                    <a:lstStyle/>
                    <a:p>
                      <a:r>
                        <a:rPr lang="tr-TR" dirty="0" smtClean="0"/>
                        <a:t>3</a:t>
                      </a:r>
                      <a:endParaRPr lang="tr-TR" dirty="0"/>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TANIM</a:t>
            </a:r>
            <a:endParaRPr lang="tr-TR" dirty="0"/>
          </a:p>
        </p:txBody>
      </p:sp>
      <p:sp>
        <p:nvSpPr>
          <p:cNvPr id="3" name="2 İçerik Yer Tutucusu"/>
          <p:cNvSpPr>
            <a:spLocks noGrp="1"/>
          </p:cNvSpPr>
          <p:nvPr>
            <p:ph sz="quarter" idx="1"/>
          </p:nvPr>
        </p:nvSpPr>
        <p:spPr/>
        <p:txBody>
          <a:bodyPr/>
          <a:lstStyle/>
          <a:p>
            <a:r>
              <a:rPr lang="tr-TR" dirty="0" smtClean="0"/>
              <a:t>İç mimar, bir mekan (ev, ofis vb.) veya çevreyi (bahçe gibi) müşterinin isteklerini ve ekonomik olanaklarını dikkate alarak sanat ilkelerine uygun biçimde düzenleyen ve döşeyen kişidir.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GÖREVLER</a:t>
            </a:r>
            <a:endParaRPr lang="tr-TR" dirty="0"/>
          </a:p>
        </p:txBody>
      </p:sp>
      <p:sp>
        <p:nvSpPr>
          <p:cNvPr id="3" name="2 İçerik Yer Tutucusu"/>
          <p:cNvSpPr>
            <a:spLocks noGrp="1"/>
          </p:cNvSpPr>
          <p:nvPr>
            <p:ph sz="quarter" idx="1"/>
          </p:nvPr>
        </p:nvSpPr>
        <p:spPr/>
        <p:txBody>
          <a:bodyPr>
            <a:normAutofit fontScale="92500"/>
          </a:bodyPr>
          <a:lstStyle/>
          <a:p>
            <a:r>
              <a:rPr lang="tr-TR" dirty="0" smtClean="0"/>
              <a:t>İş organizasyonu yapar, </a:t>
            </a:r>
          </a:p>
          <a:p>
            <a:r>
              <a:rPr lang="tr-TR" dirty="0" smtClean="0"/>
              <a:t>Müşterinin isteklerini ve ihtiyaçlarını saptar, </a:t>
            </a:r>
          </a:p>
          <a:p>
            <a:r>
              <a:rPr lang="tr-TR" dirty="0" smtClean="0"/>
              <a:t>Mekanda yapılması gereken değişiklikleri ve konulacak eşyaları tasarlar,</a:t>
            </a:r>
          </a:p>
          <a:p>
            <a:r>
              <a:rPr lang="tr-TR" dirty="0" smtClean="0"/>
              <a:t>Tasarımın krokisini çizer,</a:t>
            </a:r>
          </a:p>
          <a:p>
            <a:r>
              <a:rPr lang="tr-TR" dirty="0" smtClean="0"/>
              <a:t>Kullanılacak malzemenin ve satın alınacak eşyanın kalitesine göre fiyatını ve işçilik ücretini hesaplar,</a:t>
            </a:r>
          </a:p>
          <a:p>
            <a:r>
              <a:rPr lang="tr-TR" dirty="0" smtClean="0"/>
              <a:t>Dekorasyon malzemelerinin ve mobilyaların satın alınmasında müşteriye yardımcı olur,</a:t>
            </a:r>
          </a:p>
          <a:p>
            <a:r>
              <a:rPr lang="tr-TR" dirty="0" smtClean="0"/>
              <a:t>Mobilyaların, halı ve perdelerin yerleştirilmesini sağlar.</a:t>
            </a:r>
          </a:p>
          <a:p>
            <a:r>
              <a:rPr lang="tr-TR" dirty="0" smtClean="0"/>
              <a:t>Mesleki gelişim faaliyetlerinde bulunur.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KULLANILAN ARAÇ GEREÇ VE EKİPMAN </a:t>
            </a:r>
            <a:endParaRPr lang="tr-TR" dirty="0"/>
          </a:p>
        </p:txBody>
      </p:sp>
      <p:sp>
        <p:nvSpPr>
          <p:cNvPr id="3" name="2 İçerik Yer Tutucusu"/>
          <p:cNvSpPr>
            <a:spLocks noGrp="1"/>
          </p:cNvSpPr>
          <p:nvPr>
            <p:ph sz="quarter" idx="1"/>
          </p:nvPr>
        </p:nvSpPr>
        <p:spPr/>
        <p:txBody>
          <a:bodyPr/>
          <a:lstStyle/>
          <a:p>
            <a:r>
              <a:rPr lang="tr-TR" dirty="0" smtClean="0"/>
              <a:t>Bilgisayar ve gerekli yazılım programları, </a:t>
            </a:r>
          </a:p>
          <a:p>
            <a:r>
              <a:rPr lang="tr-TR" dirty="0" smtClean="0"/>
              <a:t>Kalem,  </a:t>
            </a:r>
          </a:p>
          <a:p>
            <a:r>
              <a:rPr lang="tr-TR" dirty="0" err="1" smtClean="0"/>
              <a:t>Rapido</a:t>
            </a:r>
            <a:r>
              <a:rPr lang="tr-TR" dirty="0" smtClean="0"/>
              <a:t>, </a:t>
            </a:r>
          </a:p>
          <a:p>
            <a:r>
              <a:rPr lang="tr-TR" dirty="0" smtClean="0"/>
              <a:t>Cetvel takımı ile diğer kırtasiye malzemeleri.</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MESLEĞİN GEREKTİRDİĞİ GENEL ÖZELLİKLER</a:t>
            </a:r>
            <a:endParaRPr lang="tr-TR" dirty="0"/>
          </a:p>
        </p:txBody>
      </p:sp>
      <p:sp>
        <p:nvSpPr>
          <p:cNvPr id="3" name="2 İçerik Yer Tutucusu"/>
          <p:cNvSpPr>
            <a:spLocks noGrp="1"/>
          </p:cNvSpPr>
          <p:nvPr>
            <p:ph sz="quarter" idx="1"/>
          </p:nvPr>
        </p:nvSpPr>
        <p:spPr/>
        <p:txBody>
          <a:bodyPr/>
          <a:lstStyle/>
          <a:p>
            <a:r>
              <a:rPr lang="tr-TR" dirty="0" smtClean="0"/>
              <a:t>İç mimar olmak isteyenlerin; </a:t>
            </a:r>
          </a:p>
          <a:p>
            <a:r>
              <a:rPr lang="tr-TR" dirty="0" smtClean="0"/>
              <a:t> Şekil ve uzay ilişkilerini görebilen, renkleri ayırt edebilen, </a:t>
            </a:r>
          </a:p>
          <a:p>
            <a:r>
              <a:rPr lang="tr-TR" dirty="0" smtClean="0"/>
              <a:t> Görsel sanatlara ilgili, </a:t>
            </a:r>
          </a:p>
          <a:p>
            <a:r>
              <a:rPr lang="tr-TR" dirty="0" smtClean="0"/>
              <a:t> Eleştiriye ve yeniliklere açık, </a:t>
            </a:r>
          </a:p>
          <a:p>
            <a:r>
              <a:rPr lang="tr-TR" dirty="0" smtClean="0"/>
              <a:t> Yaratıcı, </a:t>
            </a:r>
          </a:p>
          <a:p>
            <a:r>
              <a:rPr lang="tr-TR" dirty="0" smtClean="0"/>
              <a:t> Yeni akımları takip eden, kişiler olmaları gerekir.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ÇALIŞMA ORTAMI VE KOŞULLARI</a:t>
            </a:r>
            <a:endParaRPr lang="tr-TR" dirty="0"/>
          </a:p>
        </p:txBody>
      </p:sp>
      <p:sp>
        <p:nvSpPr>
          <p:cNvPr id="3" name="2 İçerik Yer Tutucusu"/>
          <p:cNvSpPr>
            <a:spLocks noGrp="1"/>
          </p:cNvSpPr>
          <p:nvPr>
            <p:ph sz="quarter" idx="1"/>
          </p:nvPr>
        </p:nvSpPr>
        <p:spPr/>
        <p:txBody>
          <a:bodyPr/>
          <a:lstStyle/>
          <a:p>
            <a:r>
              <a:rPr lang="tr-TR" dirty="0" smtClean="0"/>
              <a:t>İç mimar çalışmalarını, büroda, düzenleyeceği mekanda ve malzemelerin yapılacağı atölyede yürütür. Çalışılan ortam bazen sıcak, bazen de soğuk olabilir. Çalışırken mimar, seramikçi, elektrikçi, ses uzmanı vb. teknik elemanlarla ve müşterilerle iletişim halindedir, genellikle nesnelerle uğraşır.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EĞİTİMİN SÜRESİ VE İÇERİĞİ </a:t>
            </a:r>
            <a:endParaRPr lang="tr-TR" dirty="0"/>
          </a:p>
        </p:txBody>
      </p:sp>
      <p:sp>
        <p:nvSpPr>
          <p:cNvPr id="3" name="2 İçerik Yer Tutucusu"/>
          <p:cNvSpPr>
            <a:spLocks noGrp="1"/>
          </p:cNvSpPr>
          <p:nvPr>
            <p:ph sz="quarter" idx="1"/>
          </p:nvPr>
        </p:nvSpPr>
        <p:spPr/>
        <p:txBody>
          <a:bodyPr/>
          <a:lstStyle/>
          <a:p>
            <a:r>
              <a:rPr lang="tr-TR" dirty="0" smtClean="0"/>
              <a:t>Eğitim süresi, 4 yıldır. Yabancı dilde eğitim yapan üniversitelerde 1 yıl hazırlık okutulmaktadır. Eğitim süresince; Teknik Çizim, Mekan Tasarım, İç Mekanda Malzeme ve Yapı, Maket Yapımı, Bilgisayar Destekli Teknik Resim, Renk ve Doku, İç Mekan Tasarımında Kavramsal Yaklaşımlar, Yapı Yönetimi, Çevre Psikolojisi, Mobilya Tasarımı için Malzeme ve Üretim Teknikleri, İç Mekanda Yaratıcı Yapım Teknikleri ve Malzeme, Bilgisayar Tabanlı Modelleme, İç Mimari Proje Yönetimi gibi dersler verilmektedir.</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19</TotalTime>
  <Words>476</Words>
  <Application>Microsoft Office PowerPoint</Application>
  <PresentationFormat>Ekran Gösterisi (4:3)</PresentationFormat>
  <Paragraphs>60</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Cumba</vt:lpstr>
      <vt:lpstr>İÇ MİMARLIK VE ÇEVRE TASARIMI</vt:lpstr>
      <vt:lpstr>SIRALAMALAR </vt:lpstr>
      <vt:lpstr>En düşük net</vt:lpstr>
      <vt:lpstr>TANIM</vt:lpstr>
      <vt:lpstr>GÖREVLER</vt:lpstr>
      <vt:lpstr>KULLANILAN ARAÇ GEREÇ VE EKİPMAN </vt:lpstr>
      <vt:lpstr>MESLEĞİN GEREKTİRDİĞİ GENEL ÖZELLİKLER</vt:lpstr>
      <vt:lpstr>ÇALIŞMA ORTAMI VE KOŞULLARI</vt:lpstr>
      <vt:lpstr>EĞİTİMİN SÜRESİ VE İÇERİĞİ </vt:lpstr>
      <vt:lpstr>ÇALIŞMA ALANLARI VE İŞ BULMA OLANAKLARI</vt:lpstr>
      <vt:lpstr>Slayt 11</vt:lpstr>
      <vt:lpstr>Slayt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İÇ MİMARLIK VE ÇEVRE TASARIMI</dc:title>
  <dc:creator>SİSTEM 3</dc:creator>
  <cp:lastModifiedBy>SİSTEM 3</cp:lastModifiedBy>
  <cp:revision>4</cp:revision>
  <dcterms:created xsi:type="dcterms:W3CDTF">2025-01-15T07:07:04Z</dcterms:created>
  <dcterms:modified xsi:type="dcterms:W3CDTF">2025-01-15T07:28:20Z</dcterms:modified>
</cp:coreProperties>
</file>