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7 Başlık"/>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bwMode="auto">
          <a:xfrm rot="5400000">
            <a:off x="7764621" y="1174097"/>
            <a:ext cx="2286000" cy="381000"/>
          </a:xfrm>
        </p:spPr>
        <p:txBody>
          <a:bodyPr/>
          <a:lstStyle/>
          <a:p>
            <a:fld id="{1649779B-01E4-4312-A212-1F32F3982C63}" type="datetimeFigureOut">
              <a:rPr lang="tr-TR" smtClean="0"/>
              <a:t>14.01.2025</a:t>
            </a:fld>
            <a:endParaRPr lang="tr-TR"/>
          </a:p>
        </p:txBody>
      </p:sp>
      <p:sp>
        <p:nvSpPr>
          <p:cNvPr id="17" name="16 Altbilgi Yer Tutucusu"/>
          <p:cNvSpPr>
            <a:spLocks noGrp="1"/>
          </p:cNvSpPr>
          <p:nvPr>
            <p:ph type="ftr" sz="quarter" idx="11"/>
          </p:nvPr>
        </p:nvSpPr>
        <p:spPr bwMode="auto">
          <a:xfrm rot="5400000">
            <a:off x="7077269" y="4181669"/>
            <a:ext cx="3657600" cy="384048"/>
          </a:xfrm>
        </p:spPr>
        <p:txBody>
          <a:bodyPr/>
          <a:lstStyle/>
          <a:p>
            <a:endParaRPr lang="tr-TR"/>
          </a:p>
        </p:txBody>
      </p:sp>
      <p:sp>
        <p:nvSpPr>
          <p:cNvPr id="10" name="9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Düz Bağlayıcı"/>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Oval"/>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Oval"/>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Slayt Numarası Yer Tutucusu"/>
          <p:cNvSpPr>
            <a:spLocks noGrp="1"/>
          </p:cNvSpPr>
          <p:nvPr>
            <p:ph type="sldNum" sz="quarter" idx="12"/>
          </p:nvPr>
        </p:nvSpPr>
        <p:spPr bwMode="auto">
          <a:xfrm>
            <a:off x="1325544" y="4928702"/>
            <a:ext cx="609600" cy="517524"/>
          </a:xfrm>
        </p:spPr>
        <p:txBody>
          <a:bodyPr/>
          <a:lstStyle/>
          <a:p>
            <a:fld id="{35F66A17-2F4A-40C3-A28F-81E557FEF9F8}"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649779B-01E4-4312-A212-1F32F3982C63}" type="datetimeFigureOut">
              <a:rPr lang="tr-TR" smtClean="0"/>
              <a:t>14.01.2025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5F66A17-2F4A-40C3-A28F-81E557FEF9F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1649779B-01E4-4312-A212-1F32F3982C63}" type="datetimeFigureOut">
              <a:rPr lang="tr-TR" smtClean="0"/>
              <a:t>14.01.2025</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35F66A17-2F4A-40C3-A28F-81E557FEF9F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8" name="7 İçerik Yer Tutucusu"/>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4"/>
          </p:nvPr>
        </p:nvSpPr>
        <p:spPr/>
        <p:txBody>
          <a:bodyPr rtlCol="0"/>
          <a:lstStyle/>
          <a:p>
            <a:fld id="{1649779B-01E4-4312-A212-1F32F3982C63}" type="datetimeFigureOut">
              <a:rPr lang="tr-TR" smtClean="0"/>
              <a:t>14.01.2025</a:t>
            </a:fld>
            <a:endParaRPr lang="tr-TR"/>
          </a:p>
        </p:txBody>
      </p:sp>
      <p:sp>
        <p:nvSpPr>
          <p:cNvPr id="9" name="8 Slayt Numarası Yer Tutucusu"/>
          <p:cNvSpPr>
            <a:spLocks noGrp="1"/>
          </p:cNvSpPr>
          <p:nvPr>
            <p:ph type="sldNum" sz="quarter" idx="15"/>
          </p:nvPr>
        </p:nvSpPr>
        <p:spPr/>
        <p:txBody>
          <a:bodyPr rtlCol="0"/>
          <a:lstStyle/>
          <a:p>
            <a:fld id="{35F66A17-2F4A-40C3-A28F-81E557FEF9F8}" type="slidenum">
              <a:rPr lang="tr-TR" smtClean="0"/>
              <a:t>‹#›</a:t>
            </a:fld>
            <a:endParaRPr lang="tr-TR"/>
          </a:p>
        </p:txBody>
      </p:sp>
      <p:sp>
        <p:nvSpPr>
          <p:cNvPr id="10" name="9 Altbilgi Yer Tutucusu"/>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bwMode="auto">
          <a:xfrm rot="5400000">
            <a:off x="7763256" y="1170432"/>
            <a:ext cx="2286000" cy="381000"/>
          </a:xfrm>
        </p:spPr>
        <p:txBody>
          <a:bodyPr/>
          <a:lstStyle/>
          <a:p>
            <a:fld id="{1649779B-01E4-4312-A212-1F32F3982C63}" type="datetimeFigureOut">
              <a:rPr lang="tr-TR" smtClean="0"/>
              <a:t>14.01.2025</a:t>
            </a:fld>
            <a:endParaRPr lang="tr-TR"/>
          </a:p>
        </p:txBody>
      </p:sp>
      <p:sp>
        <p:nvSpPr>
          <p:cNvPr id="5" name="4 Altbilgi Yer Tutucusu"/>
          <p:cNvSpPr>
            <a:spLocks noGrp="1"/>
          </p:cNvSpPr>
          <p:nvPr>
            <p:ph type="ftr" sz="quarter" idx="11"/>
          </p:nvPr>
        </p:nvSpPr>
        <p:spPr bwMode="auto">
          <a:xfrm rot="5400000">
            <a:off x="7077456" y="4178808"/>
            <a:ext cx="3657600" cy="384048"/>
          </a:xfrm>
        </p:spPr>
        <p:txBody>
          <a:bodyPr/>
          <a:lstStyle/>
          <a:p>
            <a:endParaRPr lang="tr-TR"/>
          </a:p>
        </p:txBody>
      </p:sp>
      <p:sp>
        <p:nvSpPr>
          <p:cNvPr id="9" name="8 Dikdörtgen"/>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Düz Bağlayıcı"/>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Düz Bağlayıcı"/>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Düz Bağlayıcı"/>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Düz Bağlayıcı"/>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Dikdörtgen"/>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Oval"/>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Oval"/>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Oval"/>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Oval"/>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Oval"/>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Düz Bağlayıcı"/>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Slayt Numarası Yer Tutucusu"/>
          <p:cNvSpPr>
            <a:spLocks noGrp="1"/>
          </p:cNvSpPr>
          <p:nvPr>
            <p:ph type="sldNum" sz="quarter" idx="12"/>
          </p:nvPr>
        </p:nvSpPr>
        <p:spPr bwMode="auto">
          <a:xfrm>
            <a:off x="1340616" y="4928702"/>
            <a:ext cx="609600" cy="517524"/>
          </a:xfrm>
        </p:spPr>
        <p:txBody>
          <a:bodyPr/>
          <a:lstStyle/>
          <a:p>
            <a:fld id="{35F66A17-2F4A-40C3-A28F-81E557FEF9F8}"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1649779B-01E4-4312-A212-1F32F3982C63}" type="datetimeFigureOut">
              <a:rPr lang="tr-TR" smtClean="0"/>
              <a:t>14.01.2025</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35F66A17-2F4A-40C3-A28F-81E557FEF9F8}" type="slidenum">
              <a:rPr lang="tr-TR" smtClean="0"/>
              <a:t>‹#›</a:t>
            </a:fld>
            <a:endParaRPr lang="tr-TR"/>
          </a:p>
        </p:txBody>
      </p:sp>
      <p:sp>
        <p:nvSpPr>
          <p:cNvPr id="9" name="8 İçerik Yer Tutucusu"/>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6 Veri Yer Tutucusu"/>
          <p:cNvSpPr>
            <a:spLocks noGrp="1"/>
          </p:cNvSpPr>
          <p:nvPr>
            <p:ph type="dt" sz="half" idx="10"/>
          </p:nvPr>
        </p:nvSpPr>
        <p:spPr/>
        <p:txBody>
          <a:bodyPr/>
          <a:lstStyle/>
          <a:p>
            <a:fld id="{1649779B-01E4-4312-A212-1F32F3982C63}" type="datetimeFigureOut">
              <a:rPr lang="tr-TR" smtClean="0"/>
              <a:t>14.01.2025</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35F66A17-2F4A-40C3-A28F-81E557FEF9F8}" type="slidenum">
              <a:rPr lang="tr-TR" smtClean="0"/>
              <a:t>‹#›</a:t>
            </a:fld>
            <a:endParaRPr lang="tr-TR"/>
          </a:p>
        </p:txBody>
      </p:sp>
      <p:sp>
        <p:nvSpPr>
          <p:cNvPr id="11" name="10 İçerik Yer Tutucusu"/>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11 Metin Yer Tutucusu"/>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13 Metin Yer Tutucusu"/>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6" name="5 Veri Yer Tutucusu"/>
          <p:cNvSpPr>
            <a:spLocks noGrp="1"/>
          </p:cNvSpPr>
          <p:nvPr>
            <p:ph type="dt" sz="half" idx="10"/>
          </p:nvPr>
        </p:nvSpPr>
        <p:spPr/>
        <p:txBody>
          <a:bodyPr rtlCol="0"/>
          <a:lstStyle/>
          <a:p>
            <a:fld id="{1649779B-01E4-4312-A212-1F32F3982C63}" type="datetimeFigureOut">
              <a:rPr lang="tr-TR" smtClean="0"/>
              <a:t>14.01.2025</a:t>
            </a:fld>
            <a:endParaRPr lang="tr-TR"/>
          </a:p>
        </p:txBody>
      </p:sp>
      <p:sp>
        <p:nvSpPr>
          <p:cNvPr id="7" name="6 Slayt Numarası Yer Tutucusu"/>
          <p:cNvSpPr>
            <a:spLocks noGrp="1"/>
          </p:cNvSpPr>
          <p:nvPr>
            <p:ph type="sldNum" sz="quarter" idx="11"/>
          </p:nvPr>
        </p:nvSpPr>
        <p:spPr/>
        <p:txBody>
          <a:bodyPr rtlCol="0"/>
          <a:lstStyle/>
          <a:p>
            <a:fld id="{35F66A17-2F4A-40C3-A28F-81E557FEF9F8}" type="slidenum">
              <a:rPr lang="tr-TR" smtClean="0"/>
              <a:t>‹#›</a:t>
            </a:fld>
            <a:endParaRPr lang="tr-TR"/>
          </a:p>
        </p:txBody>
      </p:sp>
      <p:sp>
        <p:nvSpPr>
          <p:cNvPr id="8" name="7 Altbilgi Yer Tutucusu"/>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649779B-01E4-4312-A212-1F32F3982C63}" type="datetimeFigureOut">
              <a:rPr lang="tr-TR" smtClean="0"/>
              <a:t>14.01.2025</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35F66A17-2F4A-40C3-A28F-81E557FEF9F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9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Başlık"/>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7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İçerik Yer Tutucusu"/>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4"/>
          </p:nvPr>
        </p:nvSpPr>
        <p:spPr/>
        <p:txBody>
          <a:bodyPr rtlCol="0"/>
          <a:lstStyle/>
          <a:p>
            <a:fld id="{1649779B-01E4-4312-A212-1F32F3982C63}" type="datetimeFigureOut">
              <a:rPr lang="tr-TR" smtClean="0"/>
              <a:t>14.01.2025</a:t>
            </a:fld>
            <a:endParaRPr lang="tr-TR"/>
          </a:p>
        </p:txBody>
      </p:sp>
      <p:sp>
        <p:nvSpPr>
          <p:cNvPr id="22" name="21 Slayt Numarası Yer Tutucusu"/>
          <p:cNvSpPr>
            <a:spLocks noGrp="1"/>
          </p:cNvSpPr>
          <p:nvPr>
            <p:ph type="sldNum" sz="quarter" idx="15"/>
          </p:nvPr>
        </p:nvSpPr>
        <p:spPr/>
        <p:txBody>
          <a:bodyPr rtlCol="0"/>
          <a:lstStyle/>
          <a:p>
            <a:fld id="{35F66A17-2F4A-40C3-A28F-81E557FEF9F8}" type="slidenum">
              <a:rPr lang="tr-TR" smtClean="0"/>
              <a:t>‹#›</a:t>
            </a:fld>
            <a:endParaRPr lang="tr-TR"/>
          </a:p>
        </p:txBody>
      </p:sp>
      <p:sp>
        <p:nvSpPr>
          <p:cNvPr id="23" name="22 Altbilgi Yer Tutucusu"/>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Düz Bağlayıcı"/>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Başlık"/>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9 Düz Bağlayıcı"/>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Dikdörtgen"/>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Düz Bağlayıcı"/>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Düz Bağlayıcı"/>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Veri Yer Tutucusu"/>
          <p:cNvSpPr>
            <a:spLocks noGrp="1"/>
          </p:cNvSpPr>
          <p:nvPr>
            <p:ph type="dt" sz="half" idx="10"/>
          </p:nvPr>
        </p:nvSpPr>
        <p:spPr/>
        <p:txBody>
          <a:bodyPr rtlCol="0"/>
          <a:lstStyle/>
          <a:p>
            <a:fld id="{1649779B-01E4-4312-A212-1F32F3982C63}" type="datetimeFigureOut">
              <a:rPr lang="tr-TR" smtClean="0"/>
              <a:t>14.01.2025</a:t>
            </a:fld>
            <a:endParaRPr lang="tr-TR"/>
          </a:p>
        </p:txBody>
      </p:sp>
      <p:sp>
        <p:nvSpPr>
          <p:cNvPr id="18" name="17 Slayt Numarası Yer Tutucusu"/>
          <p:cNvSpPr>
            <a:spLocks noGrp="1"/>
          </p:cNvSpPr>
          <p:nvPr>
            <p:ph type="sldNum" sz="quarter" idx="11"/>
          </p:nvPr>
        </p:nvSpPr>
        <p:spPr/>
        <p:txBody>
          <a:bodyPr rtlCol="0"/>
          <a:lstStyle/>
          <a:p>
            <a:fld id="{35F66A17-2F4A-40C3-A28F-81E557FEF9F8}" type="slidenum">
              <a:rPr lang="tr-TR" smtClean="0"/>
              <a:t>‹#›</a:t>
            </a:fld>
            <a:endParaRPr lang="tr-TR"/>
          </a:p>
        </p:txBody>
      </p:sp>
      <p:sp>
        <p:nvSpPr>
          <p:cNvPr id="21" name="20 Altbilgi Yer Tutucusu"/>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Düz Bağlayıcı"/>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Başlık Yer Tutucusu"/>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649779B-01E4-4312-A212-1F32F3982C63}" type="datetimeFigureOut">
              <a:rPr lang="tr-TR" smtClean="0"/>
              <a:t>14.01.2025</a:t>
            </a:fld>
            <a:endParaRPr lang="tr-TR"/>
          </a:p>
        </p:txBody>
      </p:sp>
      <p:sp>
        <p:nvSpPr>
          <p:cNvPr id="3" name="2 Altbilgi Yer Tutucusu"/>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6 Düz Bağlayıcı"/>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Düz Bağlayıcı"/>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Dikdörtgen"/>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üz Bağlayıcı"/>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Oval"/>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Slayt Numarası Yer Tutucusu"/>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35F66A17-2F4A-40C3-A28F-81E557FEF9F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286000" y="3124200"/>
            <a:ext cx="6500842" cy="1894362"/>
          </a:xfrm>
        </p:spPr>
        <p:txBody>
          <a:bodyPr/>
          <a:lstStyle/>
          <a:p>
            <a:r>
              <a:rPr lang="tr-TR" dirty="0" smtClean="0"/>
              <a:t>YÖNETİM BİLİŞİM SİSTEMLERİ</a:t>
            </a:r>
            <a:endParaRPr lang="tr-TR" dirty="0"/>
          </a:p>
        </p:txBody>
      </p:sp>
      <p:sp>
        <p:nvSpPr>
          <p:cNvPr id="3" name="2 Alt Başlık"/>
          <p:cNvSpPr>
            <a:spLocks noGrp="1"/>
          </p:cNvSpPr>
          <p:nvPr>
            <p:ph type="subTitle" idx="1"/>
          </p:nvPr>
        </p:nvSpPr>
        <p:spPr/>
        <p:txBody>
          <a:bodyPr/>
          <a:lstStyle/>
          <a:p>
            <a:endParaRPr lang="tr-TR" dirty="0" smtClean="0"/>
          </a:p>
          <a:p>
            <a:pPr algn="r"/>
            <a:r>
              <a:rPr lang="tr-TR" b="0" dirty="0" smtClean="0">
                <a:solidFill>
                  <a:schemeClr val="tx1"/>
                </a:solidFill>
              </a:rPr>
              <a:t>YUKARIGÖKLÜ ANADOLU LİSESİ</a:t>
            </a:r>
          </a:p>
          <a:p>
            <a:pPr algn="r"/>
            <a:r>
              <a:rPr lang="tr-TR" b="0" dirty="0" smtClean="0">
                <a:solidFill>
                  <a:schemeClr val="tx1"/>
                </a:solidFill>
              </a:rPr>
              <a:t>REHBERLİK SERVİSİ</a:t>
            </a:r>
            <a:endParaRPr lang="tr-TR" b="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ÇALIŞMA ALANLARI VE İŞ BULMA OLANAKLARI </a:t>
            </a:r>
            <a:endParaRPr lang="tr-TR" dirty="0"/>
          </a:p>
        </p:txBody>
      </p:sp>
      <p:sp>
        <p:nvSpPr>
          <p:cNvPr id="3" name="2 İçerik Yer Tutucusu"/>
          <p:cNvSpPr>
            <a:spLocks noGrp="1"/>
          </p:cNvSpPr>
          <p:nvPr>
            <p:ph sz="quarter" idx="1"/>
          </p:nvPr>
        </p:nvSpPr>
        <p:spPr/>
        <p:txBody>
          <a:bodyPr/>
          <a:lstStyle/>
          <a:p>
            <a:r>
              <a:rPr lang="tr-TR" dirty="0" smtClean="0"/>
              <a:t>Yönetim Bilişim Sistemleri lisans programını bitirenlerden Milli Eğitim Bakanlığı ve Yükseköğretim Kurulu (YÖK) işbirliği ile açılan/açılacak olan Öğretmenlik Meslek Bilgisi Tezsiz Yüksek Lisans Programını ya da pedagojik formasyon eğitimi sertifika programını başarı ile tamamlayanlar Bilişim Teknolojileri alanı Öğretmeni olarak da çalışabilirler.</a:t>
            </a:r>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En yüksek ve en düşük </a:t>
            </a:r>
            <a:r>
              <a:rPr lang="tr-TR" dirty="0" err="1" smtClean="0"/>
              <a:t>sıralamar</a:t>
            </a:r>
            <a:endParaRPr lang="tr-TR" dirty="0"/>
          </a:p>
        </p:txBody>
      </p:sp>
      <p:sp>
        <p:nvSpPr>
          <p:cNvPr id="3" name="2 İçerik Yer Tutucusu"/>
          <p:cNvSpPr>
            <a:spLocks noGrp="1"/>
          </p:cNvSpPr>
          <p:nvPr>
            <p:ph sz="quarter" idx="1"/>
          </p:nvPr>
        </p:nvSpPr>
        <p:spPr/>
        <p:txBody>
          <a:bodyPr/>
          <a:lstStyle/>
          <a:p>
            <a:r>
              <a:rPr lang="tr-TR" dirty="0" smtClean="0"/>
              <a:t>Eşit Ağırlık;</a:t>
            </a:r>
          </a:p>
          <a:p>
            <a:pPr>
              <a:buNone/>
            </a:pPr>
            <a:endParaRPr lang="tr-TR" dirty="0" smtClean="0"/>
          </a:p>
          <a:p>
            <a:r>
              <a:rPr lang="tr-TR" dirty="0" smtClean="0"/>
              <a:t>Boğaziçi Üniversitesi:  845 </a:t>
            </a:r>
          </a:p>
          <a:p>
            <a:endParaRPr lang="tr-TR" dirty="0" smtClean="0"/>
          </a:p>
          <a:p>
            <a:r>
              <a:rPr lang="tr-TR" dirty="0" smtClean="0"/>
              <a:t>Kafkas Üniversitesi:  441.000</a:t>
            </a:r>
          </a:p>
          <a:p>
            <a:endParaRPr lang="tr-TR" dirty="0" smtClean="0"/>
          </a:p>
          <a:p>
            <a:endParaRPr lang="tr-TR" dirty="0" smtClean="0"/>
          </a:p>
          <a:p>
            <a:endParaRPr lang="tr-TR" dirty="0" smtClean="0"/>
          </a:p>
          <a:p>
            <a:endParaRPr lang="tr-T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En düşük netler</a:t>
            </a:r>
            <a:endParaRPr lang="tr-TR" dirty="0"/>
          </a:p>
        </p:txBody>
      </p:sp>
      <p:graphicFrame>
        <p:nvGraphicFramePr>
          <p:cNvPr id="4" name="3 İçerik Yer Tutucusu"/>
          <p:cNvGraphicFramePr>
            <a:graphicFrameLocks noGrp="1"/>
          </p:cNvGraphicFramePr>
          <p:nvPr>
            <p:ph sz="quarter" idx="1"/>
          </p:nvPr>
        </p:nvGraphicFramePr>
        <p:xfrm>
          <a:off x="0" y="0"/>
          <a:ext cx="8929718" cy="6571509"/>
        </p:xfrm>
        <a:graphic>
          <a:graphicData uri="http://schemas.openxmlformats.org/drawingml/2006/table">
            <a:tbl>
              <a:tblPr firstRow="1" bandRow="1">
                <a:tableStyleId>{5C22544A-7EE6-4342-B048-85BDC9FD1C3A}</a:tableStyleId>
              </a:tblPr>
              <a:tblGrid>
                <a:gridCol w="4567474"/>
                <a:gridCol w="4362244"/>
              </a:tblGrid>
              <a:tr h="324316">
                <a:tc>
                  <a:txBody>
                    <a:bodyPr/>
                    <a:lstStyle/>
                    <a:p>
                      <a:r>
                        <a:rPr lang="tr-TR" dirty="0" smtClean="0"/>
                        <a:t>DERSLER</a:t>
                      </a:r>
                      <a:endParaRPr lang="tr-TR" dirty="0"/>
                    </a:p>
                  </a:txBody>
                  <a:tcPr/>
                </a:tc>
                <a:tc>
                  <a:txBody>
                    <a:bodyPr/>
                    <a:lstStyle/>
                    <a:p>
                      <a:r>
                        <a:rPr lang="tr-TR" dirty="0" smtClean="0"/>
                        <a:t>NETLER</a:t>
                      </a:r>
                      <a:endParaRPr lang="tr-TR" dirty="0"/>
                    </a:p>
                  </a:txBody>
                  <a:tcPr/>
                </a:tc>
              </a:tr>
              <a:tr h="324316">
                <a:tc>
                  <a:txBody>
                    <a:bodyPr/>
                    <a:lstStyle/>
                    <a:p>
                      <a:endParaRPr lang="tr-TR" dirty="0"/>
                    </a:p>
                  </a:txBody>
                  <a:tcPr/>
                </a:tc>
                <a:tc>
                  <a:txBody>
                    <a:bodyPr/>
                    <a:lstStyle/>
                    <a:p>
                      <a:endParaRPr lang="tr-TR"/>
                    </a:p>
                  </a:txBody>
                  <a:tcPr/>
                </a:tc>
              </a:tr>
              <a:tr h="810789">
                <a:tc>
                  <a:txBody>
                    <a:bodyPr/>
                    <a:lstStyle/>
                    <a:p>
                      <a:r>
                        <a:rPr lang="tr-TR" smtClean="0"/>
                        <a:t>TYT </a:t>
                      </a:r>
                      <a:r>
                        <a:rPr lang="tr-TR" dirty="0" smtClean="0"/>
                        <a:t>Temel Matematik (40 soruda)</a:t>
                      </a:r>
                    </a:p>
                    <a:p>
                      <a:endParaRPr lang="tr-TR" dirty="0" smtClean="0"/>
                    </a:p>
                    <a:p>
                      <a:endParaRPr lang="tr-TR" dirty="0"/>
                    </a:p>
                  </a:txBody>
                  <a:tcPr/>
                </a:tc>
                <a:tc>
                  <a:txBody>
                    <a:bodyPr/>
                    <a:lstStyle/>
                    <a:p>
                      <a:r>
                        <a:rPr lang="tr-TR" dirty="0" smtClean="0"/>
                        <a:t>7</a:t>
                      </a:r>
                      <a:endParaRPr lang="tr-TR" dirty="0"/>
                    </a:p>
                  </a:txBody>
                  <a:tcPr/>
                </a:tc>
              </a:tr>
              <a:tr h="567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TYT Fen Bilimleri (20 soruda)               </a:t>
                      </a:r>
                    </a:p>
                    <a:p>
                      <a:endParaRPr lang="tr-TR" dirty="0"/>
                    </a:p>
                  </a:txBody>
                  <a:tcPr/>
                </a:tc>
                <a:tc>
                  <a:txBody>
                    <a:bodyPr/>
                    <a:lstStyle/>
                    <a:p>
                      <a:r>
                        <a:rPr lang="tr-TR" dirty="0" smtClean="0"/>
                        <a:t>1</a:t>
                      </a:r>
                      <a:endParaRPr lang="tr-TR" dirty="0"/>
                    </a:p>
                  </a:txBody>
                  <a:tcPr/>
                </a:tc>
              </a:tr>
              <a:tr h="567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smtClean="0"/>
                        <a:t>TYT Sosyal Bilimler (20 soruda)</a:t>
                      </a:r>
                    </a:p>
                    <a:p>
                      <a:endParaRPr lang="tr-TR"/>
                    </a:p>
                  </a:txBody>
                  <a:tcPr/>
                </a:tc>
                <a:tc>
                  <a:txBody>
                    <a:bodyPr/>
                    <a:lstStyle/>
                    <a:p>
                      <a:r>
                        <a:rPr lang="tr-TR" dirty="0" smtClean="0"/>
                        <a:t>12</a:t>
                      </a:r>
                      <a:endParaRPr lang="tr-TR" dirty="0"/>
                    </a:p>
                  </a:txBody>
                  <a:tcPr/>
                </a:tc>
              </a:tr>
              <a:tr h="567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TYT Türkçe (40 soruda)</a:t>
                      </a:r>
                    </a:p>
                    <a:p>
                      <a:endParaRPr lang="tr-TR" dirty="0"/>
                    </a:p>
                  </a:txBody>
                  <a:tcPr/>
                </a:tc>
                <a:tc>
                  <a:txBody>
                    <a:bodyPr/>
                    <a:lstStyle/>
                    <a:p>
                      <a:r>
                        <a:rPr lang="tr-TR" dirty="0" smtClean="0"/>
                        <a:t>25</a:t>
                      </a:r>
                      <a:endParaRPr lang="tr-TR" dirty="0"/>
                    </a:p>
                  </a:txBody>
                  <a:tcPr/>
                </a:tc>
              </a:tr>
              <a:tr h="8107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AYT Türk Dili ve Edebiyatı (24 soruda)</a:t>
                      </a:r>
                    </a:p>
                    <a:p>
                      <a:endParaRPr lang="tr-TR" dirty="0"/>
                    </a:p>
                  </a:txBody>
                  <a:tcPr/>
                </a:tc>
                <a:tc>
                  <a:txBody>
                    <a:bodyPr/>
                    <a:lstStyle/>
                    <a:p>
                      <a:r>
                        <a:rPr lang="tr-TR" dirty="0" smtClean="0"/>
                        <a:t>14</a:t>
                      </a:r>
                      <a:endParaRPr lang="tr-TR" dirty="0"/>
                    </a:p>
                  </a:txBody>
                  <a:tcPr/>
                </a:tc>
              </a:tr>
              <a:tr h="8107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AYT Matematik (40 soruda) </a:t>
                      </a:r>
                    </a:p>
                    <a:p>
                      <a:endParaRPr lang="tr-TR" dirty="0" smtClean="0"/>
                    </a:p>
                    <a:p>
                      <a:endParaRPr lang="tr-TR" dirty="0"/>
                    </a:p>
                  </a:txBody>
                  <a:tcPr/>
                </a:tc>
                <a:tc>
                  <a:txBody>
                    <a:bodyPr/>
                    <a:lstStyle/>
                    <a:p>
                      <a:r>
                        <a:rPr lang="tr-TR" dirty="0" smtClean="0"/>
                        <a:t>4</a:t>
                      </a:r>
                      <a:endParaRPr lang="tr-TR" dirty="0"/>
                    </a:p>
                  </a:txBody>
                  <a:tcPr/>
                </a:tc>
              </a:tr>
              <a:tr h="567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AYT Coğrafya-1 (6 soruda)</a:t>
                      </a:r>
                    </a:p>
                    <a:p>
                      <a:endParaRPr lang="tr-TR" dirty="0"/>
                    </a:p>
                  </a:txBody>
                  <a:tcPr/>
                </a:tc>
                <a:tc>
                  <a:txBody>
                    <a:bodyPr/>
                    <a:lstStyle/>
                    <a:p>
                      <a:r>
                        <a:rPr lang="tr-TR" dirty="0" smtClean="0"/>
                        <a:t>4</a:t>
                      </a:r>
                      <a:endParaRPr lang="tr-TR" dirty="0"/>
                    </a:p>
                  </a:txBody>
                  <a:tcPr/>
                </a:tc>
              </a:tr>
              <a:tr h="567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dirty="0" smtClean="0"/>
                        <a:t>AYT Tarih-1 (10 soruda) </a:t>
                      </a:r>
                    </a:p>
                    <a:p>
                      <a:endParaRPr lang="tr-TR" dirty="0"/>
                    </a:p>
                  </a:txBody>
                  <a:tcPr/>
                </a:tc>
                <a:tc>
                  <a:txBody>
                    <a:bodyPr/>
                    <a:lstStyle/>
                    <a:p>
                      <a:r>
                        <a:rPr lang="tr-TR" dirty="0" smtClean="0"/>
                        <a:t>5</a:t>
                      </a:r>
                      <a:endParaRPr lang="tr-TR" dirty="0"/>
                    </a:p>
                  </a:txBody>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tANIM</a:t>
            </a:r>
            <a:endParaRPr lang="tr-TR" dirty="0"/>
          </a:p>
        </p:txBody>
      </p:sp>
      <p:sp>
        <p:nvSpPr>
          <p:cNvPr id="3" name="2 İçerik Yer Tutucusu"/>
          <p:cNvSpPr>
            <a:spLocks noGrp="1"/>
          </p:cNvSpPr>
          <p:nvPr>
            <p:ph sz="quarter" idx="1"/>
          </p:nvPr>
        </p:nvSpPr>
        <p:spPr/>
        <p:txBody>
          <a:bodyPr/>
          <a:lstStyle/>
          <a:p>
            <a:r>
              <a:rPr lang="tr-TR" dirty="0" smtClean="0"/>
              <a:t>Bilgisayar sistemleri yolu ile elde edilen bilgileri yönetim ve işletme alanlarındaki sorunların çözümüne uygulayabilen kişidir.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GÖREVLER</a:t>
            </a:r>
            <a:endParaRPr lang="tr-TR" dirty="0"/>
          </a:p>
        </p:txBody>
      </p:sp>
      <p:sp>
        <p:nvSpPr>
          <p:cNvPr id="3" name="2 İçerik Yer Tutucusu"/>
          <p:cNvSpPr>
            <a:spLocks noGrp="1"/>
          </p:cNvSpPr>
          <p:nvPr>
            <p:ph sz="quarter" idx="1"/>
          </p:nvPr>
        </p:nvSpPr>
        <p:spPr/>
        <p:txBody>
          <a:bodyPr>
            <a:normAutofit fontScale="85000" lnSpcReduction="20000"/>
          </a:bodyPr>
          <a:lstStyle/>
          <a:p>
            <a:r>
              <a:rPr lang="tr-TR" dirty="0" smtClean="0"/>
              <a:t>- İş organizasyonu yapar, </a:t>
            </a:r>
            <a:endParaRPr lang="tr-TR" dirty="0" smtClean="0"/>
          </a:p>
          <a:p>
            <a:r>
              <a:rPr lang="tr-TR" dirty="0" smtClean="0"/>
              <a:t>- Hedeflere </a:t>
            </a:r>
            <a:r>
              <a:rPr lang="tr-TR" dirty="0" smtClean="0"/>
              <a:t>ulaşmak için kısa ve uzun dönemli planlar oluşturur, </a:t>
            </a:r>
            <a:endParaRPr lang="tr-TR" dirty="0" smtClean="0"/>
          </a:p>
          <a:p>
            <a:r>
              <a:rPr lang="tr-TR" dirty="0" smtClean="0"/>
              <a:t>- </a:t>
            </a:r>
            <a:r>
              <a:rPr lang="tr-TR" dirty="0" smtClean="0"/>
              <a:t>Yönetim bilişim sistemleri birimlerinde sistemin alt yapısını planlar, </a:t>
            </a:r>
            <a:endParaRPr lang="tr-TR" dirty="0" smtClean="0"/>
          </a:p>
          <a:p>
            <a:r>
              <a:rPr lang="tr-TR" dirty="0" smtClean="0"/>
              <a:t>- </a:t>
            </a:r>
            <a:r>
              <a:rPr lang="tr-TR" dirty="0" smtClean="0"/>
              <a:t>Sistem için gerekli donanım, yazılım ve personeli belirler ve bunların teminine çalışır, </a:t>
            </a:r>
            <a:endParaRPr lang="tr-TR" dirty="0" smtClean="0"/>
          </a:p>
          <a:p>
            <a:r>
              <a:rPr lang="tr-TR" dirty="0" smtClean="0"/>
              <a:t>- </a:t>
            </a:r>
            <a:r>
              <a:rPr lang="tr-TR" dirty="0" smtClean="0"/>
              <a:t>Bilgisayar sistemini ve gerektiğinde Network ağ sistemini kurar, </a:t>
            </a:r>
            <a:endParaRPr lang="tr-TR" dirty="0" smtClean="0"/>
          </a:p>
          <a:p>
            <a:r>
              <a:rPr lang="tr-TR" dirty="0" smtClean="0"/>
              <a:t>- </a:t>
            </a:r>
            <a:r>
              <a:rPr lang="tr-TR" dirty="0" smtClean="0"/>
              <a:t>Sistemlerin çalışması sırasında karşılaşılan sorunları ve eksiklikleri saptayarak, çözüm yolları bulur, </a:t>
            </a:r>
            <a:endParaRPr lang="tr-TR" dirty="0" smtClean="0"/>
          </a:p>
          <a:p>
            <a:r>
              <a:rPr lang="tr-TR" dirty="0" smtClean="0"/>
              <a:t>- </a:t>
            </a:r>
            <a:r>
              <a:rPr lang="tr-TR" dirty="0" smtClean="0"/>
              <a:t>Teknolojideki gelişmeleri izleyerek donanım ve yazılımları güncelleştirir, </a:t>
            </a:r>
            <a:endParaRPr lang="tr-TR" dirty="0" smtClean="0"/>
          </a:p>
          <a:p>
            <a:r>
              <a:rPr lang="tr-TR" dirty="0" smtClean="0"/>
              <a:t>- </a:t>
            </a:r>
            <a:r>
              <a:rPr lang="tr-TR" dirty="0" smtClean="0"/>
              <a:t>İşletmelerin veriminin artırılması konularında bilimsel çalışma yapar. </a:t>
            </a:r>
            <a:endParaRPr lang="tr-TR" dirty="0" smtClean="0"/>
          </a:p>
          <a:p>
            <a:r>
              <a:rPr lang="tr-TR" dirty="0" smtClean="0"/>
              <a:t>- </a:t>
            </a:r>
            <a:r>
              <a:rPr lang="tr-TR" dirty="0" smtClean="0"/>
              <a:t>Mesleki gelişim faaliyetlerinde bulunur.</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KULLANILAN ARAÇ GEREÇ VE EKİPMAN</a:t>
            </a:r>
            <a:endParaRPr lang="tr-TR" dirty="0"/>
          </a:p>
        </p:txBody>
      </p:sp>
      <p:sp>
        <p:nvSpPr>
          <p:cNvPr id="3" name="2 İçerik Yer Tutucusu"/>
          <p:cNvSpPr>
            <a:spLocks noGrp="1"/>
          </p:cNvSpPr>
          <p:nvPr>
            <p:ph sz="quarter" idx="1"/>
          </p:nvPr>
        </p:nvSpPr>
        <p:spPr/>
        <p:txBody>
          <a:bodyPr/>
          <a:lstStyle/>
          <a:p>
            <a:r>
              <a:rPr lang="tr-TR" dirty="0" smtClean="0"/>
              <a:t>Bilgisayar donanımı, </a:t>
            </a:r>
            <a:endParaRPr lang="tr-TR" dirty="0" smtClean="0"/>
          </a:p>
          <a:p>
            <a:r>
              <a:rPr lang="tr-TR" dirty="0" smtClean="0"/>
              <a:t>- </a:t>
            </a:r>
            <a:r>
              <a:rPr lang="tr-TR" dirty="0" smtClean="0"/>
              <a:t>Bilgisayar yazılımları, </a:t>
            </a:r>
            <a:endParaRPr lang="tr-TR" dirty="0" smtClean="0"/>
          </a:p>
          <a:p>
            <a:r>
              <a:rPr lang="tr-TR" dirty="0" smtClean="0"/>
              <a:t>- </a:t>
            </a:r>
            <a:r>
              <a:rPr lang="tr-TR" dirty="0" smtClean="0"/>
              <a:t>Büro makineleri, </a:t>
            </a:r>
            <a:endParaRPr lang="tr-TR" dirty="0" smtClean="0"/>
          </a:p>
          <a:p>
            <a:r>
              <a:rPr lang="tr-TR" dirty="0" smtClean="0"/>
              <a:t>- </a:t>
            </a:r>
            <a:r>
              <a:rPr lang="tr-TR" dirty="0" smtClean="0"/>
              <a:t>Büro malzemeleri.</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MESLEĞİN GEREKTİRDİĞİ GENEL ÖZELLİKLER</a:t>
            </a:r>
            <a:endParaRPr lang="tr-TR" dirty="0"/>
          </a:p>
        </p:txBody>
      </p:sp>
      <p:sp>
        <p:nvSpPr>
          <p:cNvPr id="3" name="2 İçerik Yer Tutucusu"/>
          <p:cNvSpPr>
            <a:spLocks noGrp="1"/>
          </p:cNvSpPr>
          <p:nvPr>
            <p:ph sz="quarter" idx="1"/>
          </p:nvPr>
        </p:nvSpPr>
        <p:spPr/>
        <p:txBody>
          <a:bodyPr/>
          <a:lstStyle/>
          <a:p>
            <a:r>
              <a:rPr lang="tr-TR" dirty="0" smtClean="0"/>
              <a:t>Yönetim Bilişim Sistemleri Uzmanı olmak isteyenlerin; </a:t>
            </a:r>
            <a:endParaRPr lang="tr-TR" dirty="0" smtClean="0"/>
          </a:p>
          <a:p>
            <a:r>
              <a:rPr lang="tr-TR" dirty="0" smtClean="0"/>
              <a:t>- </a:t>
            </a:r>
            <a:r>
              <a:rPr lang="tr-TR" dirty="0" smtClean="0"/>
              <a:t>Matematiksel düşünme ve analiz yeteneğine sahip, </a:t>
            </a:r>
            <a:endParaRPr lang="tr-TR" dirty="0" smtClean="0"/>
          </a:p>
          <a:p>
            <a:r>
              <a:rPr lang="tr-TR" dirty="0" smtClean="0"/>
              <a:t>- </a:t>
            </a:r>
            <a:r>
              <a:rPr lang="tr-TR" dirty="0" smtClean="0"/>
              <a:t>Bilgisayara ilgi duyan, </a:t>
            </a:r>
            <a:endParaRPr lang="tr-TR" dirty="0" smtClean="0"/>
          </a:p>
          <a:p>
            <a:r>
              <a:rPr lang="tr-TR" dirty="0" smtClean="0"/>
              <a:t>- </a:t>
            </a:r>
            <a:r>
              <a:rPr lang="tr-TR" dirty="0" smtClean="0"/>
              <a:t>Bir işi planlayabilen, </a:t>
            </a:r>
            <a:endParaRPr lang="tr-TR" dirty="0" smtClean="0"/>
          </a:p>
          <a:p>
            <a:r>
              <a:rPr lang="tr-TR" dirty="0" smtClean="0"/>
              <a:t>- </a:t>
            </a:r>
            <a:r>
              <a:rPr lang="tr-TR" dirty="0" smtClean="0"/>
              <a:t>Başkalarını etkileyebilen, </a:t>
            </a:r>
            <a:endParaRPr lang="tr-TR" dirty="0" smtClean="0"/>
          </a:p>
          <a:p>
            <a:r>
              <a:rPr lang="tr-TR" dirty="0" smtClean="0"/>
              <a:t>- </a:t>
            </a:r>
            <a:r>
              <a:rPr lang="tr-TR" dirty="0" smtClean="0"/>
              <a:t>Dikkatli ve sabırlı kişiler olmaları gerekir.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ÇALIŞMA ORTAMI VE KOŞULLARI</a:t>
            </a:r>
            <a:endParaRPr lang="tr-TR" dirty="0"/>
          </a:p>
        </p:txBody>
      </p:sp>
      <p:sp>
        <p:nvSpPr>
          <p:cNvPr id="3" name="2 İçerik Yer Tutucusu"/>
          <p:cNvSpPr>
            <a:spLocks noGrp="1"/>
          </p:cNvSpPr>
          <p:nvPr>
            <p:ph sz="quarter" idx="1"/>
          </p:nvPr>
        </p:nvSpPr>
        <p:spPr/>
        <p:txBody>
          <a:bodyPr/>
          <a:lstStyle/>
          <a:p>
            <a:r>
              <a:rPr lang="tr-TR" dirty="0" smtClean="0"/>
              <a:t>Bu meslekte kişiler genellikle büro ortamında masa başında çalışmaktadırlar.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EĞİTİMİN SÜRESİ VE İÇERİĞİ</a:t>
            </a:r>
            <a:endParaRPr lang="tr-TR" dirty="0"/>
          </a:p>
        </p:txBody>
      </p:sp>
      <p:sp>
        <p:nvSpPr>
          <p:cNvPr id="3" name="2 İçerik Yer Tutucusu"/>
          <p:cNvSpPr>
            <a:spLocks noGrp="1"/>
          </p:cNvSpPr>
          <p:nvPr>
            <p:ph sz="quarter" idx="1"/>
          </p:nvPr>
        </p:nvSpPr>
        <p:spPr/>
        <p:txBody>
          <a:bodyPr/>
          <a:lstStyle/>
          <a:p>
            <a:r>
              <a:rPr lang="tr-TR" dirty="0" smtClean="0"/>
              <a:t>Mesleğin eğitim süresi 4 yıldır. Eğitim süresince Finansal Muhasebenin Temelleri, İstatistik, Yapısal Programlama, Yönetim Muhasebesi, Yönetim Bilişim Sistemleri, Nesne Yönelimli Programlama, E-İş gibi dersler verilmektedir.</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ÇALIŞMA ALANLARI VE İŞ BULMA OLANAKLARI </a:t>
            </a:r>
            <a:endParaRPr lang="tr-TR" dirty="0"/>
          </a:p>
        </p:txBody>
      </p:sp>
      <p:sp>
        <p:nvSpPr>
          <p:cNvPr id="3" name="2 İçerik Yer Tutucusu"/>
          <p:cNvSpPr>
            <a:spLocks noGrp="1"/>
          </p:cNvSpPr>
          <p:nvPr>
            <p:ph sz="quarter" idx="1"/>
          </p:nvPr>
        </p:nvSpPr>
        <p:spPr/>
        <p:txBody>
          <a:bodyPr/>
          <a:lstStyle/>
          <a:p>
            <a:r>
              <a:rPr lang="tr-TR" dirty="0" smtClean="0"/>
              <a:t>M</a:t>
            </a:r>
            <a:r>
              <a:rPr lang="tr-TR" dirty="0" smtClean="0"/>
              <a:t>ezunlar </a:t>
            </a:r>
            <a:r>
              <a:rPr lang="tr-TR" dirty="0" smtClean="0"/>
              <a:t>çeşitli işletmeler ve resmi kuruluşların bilgi işlem merkezlerinde, sistem geliştirme birimlerinde, proje geliştirme bölümlerinde, yazılım şirketlerinde ve danışmanlık bürolarında çalışmakta; Sistem Analisti ve Tasarımcısı, Programcı, Proje Yöneticisi, IT uzmanı, Satış ve Pazarlama Yetkilisi, İnsan Kaynakları Uzmanı gibi pozisyonlarda bulunmaktadırlar. </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ÇALIŞMA ALANLARI VE İŞ BULMA OLANAKLARI </a:t>
            </a:r>
            <a:endParaRPr lang="tr-TR" dirty="0"/>
          </a:p>
        </p:txBody>
      </p:sp>
      <p:sp>
        <p:nvSpPr>
          <p:cNvPr id="3" name="2 İçerik Yer Tutucusu"/>
          <p:cNvSpPr>
            <a:spLocks noGrp="1"/>
          </p:cNvSpPr>
          <p:nvPr>
            <p:ph sz="quarter" idx="1"/>
          </p:nvPr>
        </p:nvSpPr>
        <p:spPr/>
        <p:txBody>
          <a:bodyPr/>
          <a:lstStyle/>
          <a:p>
            <a:r>
              <a:rPr lang="tr-TR" dirty="0" smtClean="0"/>
              <a:t>Bu meslekteki kişilere gittikçe artan bir talep olmasına karşın, ülkemizde bu mesleğe sahip kişilerin sayısı da oldukça azdır. Bu sahada işgücü açığı olduğu Devlet Planlama Teşkilatı raporunda da belirtilmiştir. Bu nedenle iş bulma olanakları çok yüksektir.</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22</TotalTime>
  <Words>463</Words>
  <Application>Microsoft Office PowerPoint</Application>
  <PresentationFormat>Ekran Gösterisi (4:3)</PresentationFormat>
  <Paragraphs>65</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Cumba</vt:lpstr>
      <vt:lpstr>YÖNETİM BİLİŞİM SİSTEMLERİ</vt:lpstr>
      <vt:lpstr>tANIM</vt:lpstr>
      <vt:lpstr>GÖREVLER</vt:lpstr>
      <vt:lpstr>KULLANILAN ARAÇ GEREÇ VE EKİPMAN</vt:lpstr>
      <vt:lpstr>MESLEĞİN GEREKTİRDİĞİ GENEL ÖZELLİKLER</vt:lpstr>
      <vt:lpstr>ÇALIŞMA ORTAMI VE KOŞULLARI</vt:lpstr>
      <vt:lpstr>EĞİTİMİN SÜRESİ VE İÇERİĞİ</vt:lpstr>
      <vt:lpstr>ÇALIŞMA ALANLARI VE İŞ BULMA OLANAKLARI </vt:lpstr>
      <vt:lpstr>ÇALIŞMA ALANLARI VE İŞ BULMA OLANAKLARI </vt:lpstr>
      <vt:lpstr>ÇALIŞMA ALANLARI VE İŞ BULMA OLANAKLARI </vt:lpstr>
      <vt:lpstr>En yüksek ve en düşük sıralamar</vt:lpstr>
      <vt:lpstr>En düşük netler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YÖNETİM BİLİŞİM SİSTEMLERİ</dc:title>
  <dc:creator>SİSTEM 3</dc:creator>
  <cp:lastModifiedBy>SİSTEM 3</cp:lastModifiedBy>
  <cp:revision>5</cp:revision>
  <dcterms:created xsi:type="dcterms:W3CDTF">2025-01-14T12:13:50Z</dcterms:created>
  <dcterms:modified xsi:type="dcterms:W3CDTF">2025-01-14T12:36:08Z</dcterms:modified>
</cp:coreProperties>
</file>