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09" autoAdjust="0"/>
    <p:restoredTop sz="9466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t>DİYALİZ</a:t>
            </a:r>
            <a:endParaRPr lang="en-US" b="1" dirty="0"/>
          </a:p>
        </p:txBody>
      </p:sp>
      <p:sp>
        <p:nvSpPr>
          <p:cNvPr id="3" name="Subtitle 2"/>
          <p:cNvSpPr>
            <a:spLocks noGrp="1"/>
          </p:cNvSpPr>
          <p:nvPr>
            <p:ph type="subTitle" idx="1"/>
          </p:nvPr>
        </p:nvSpPr>
        <p:spPr/>
        <p:txBody>
          <a:bodyPr/>
          <a:lstStyle/>
          <a:p>
            <a:pPr algn="r"/>
            <a:r>
              <a:rPr lang="tr-TR" b="0" dirty="0" smtClean="0">
                <a:solidFill>
                  <a:schemeClr val="tx1"/>
                </a:solidFill>
              </a:rPr>
              <a:t>YUKARIGÖKLÜ ANADOLU LİSESİ</a:t>
            </a:r>
          </a:p>
          <a:p>
            <a:pPr algn="r"/>
            <a:r>
              <a:rPr lang="tr-TR" b="0" dirty="0" smtClean="0">
                <a:solidFill>
                  <a:schemeClr val="tx1"/>
                </a:solidFill>
              </a:rPr>
              <a:t>REHBERLİK SERVİSİ</a:t>
            </a:r>
            <a:endParaRPr lang="en-US" b="0" dirty="0">
              <a:solidFill>
                <a:schemeClr val="tx1"/>
              </a:solidFill>
            </a:endParaRPr>
          </a:p>
        </p:txBody>
      </p:sp>
    </p:spTree>
    <p:extLst>
      <p:ext uri="{BB962C8B-B14F-4D97-AF65-F5344CB8AC3E}">
        <p14:creationId xmlns=""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KPSS</a:t>
            </a:r>
            <a:endParaRPr lang="tr-TR" dirty="0"/>
          </a:p>
        </p:txBody>
      </p:sp>
      <p:sp>
        <p:nvSpPr>
          <p:cNvPr id="4" name="İçerik Yer Tutucusu 2">
            <a:extLst>
              <a:ext uri="{FF2B5EF4-FFF2-40B4-BE49-F238E27FC236}">
                <a16:creationId xmlns:a16="http://schemas.microsoft.com/office/drawing/2014/main" xmlns="" id="{D925BAD3-D01F-2557-71E2-4520B4FAA11A}"/>
              </a:ext>
            </a:extLst>
          </p:cNvPr>
          <p:cNvSpPr>
            <a:spLocks noGrp="1"/>
          </p:cNvSpPr>
          <p:nvPr>
            <p:ph sz="quarter" idx="1"/>
          </p:nvPr>
        </p:nvSpPr>
        <p:spPr/>
        <p:txBody>
          <a:bodyPr>
            <a:normAutofit/>
          </a:bodyPr>
          <a:lstStyle/>
          <a:p>
            <a:r>
              <a:rPr lang="tr-TR" sz="2800" dirty="0">
                <a:latin typeface="Verdana" panose="020B0604030504040204" pitchFamily="34" charset="0"/>
                <a:ea typeface="Verdana" panose="020B0604030504040204" pitchFamily="34" charset="0"/>
              </a:rPr>
              <a:t>KPSS ÖNLİSANS SINAVINA GİRMEK GEREKMEKTEDİR.</a:t>
            </a:r>
          </a:p>
          <a:p>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pPr marL="0" indent="0">
              <a:buNone/>
            </a:pPr>
            <a:endParaRPr lang="tr-TR" sz="2800" dirty="0">
              <a:latin typeface="Verdana" panose="020B0604030504040204" pitchFamily="34" charset="0"/>
              <a:ea typeface="Verdana" panose="020B0604030504040204" pitchFamily="34" charset="0"/>
            </a:endParaRPr>
          </a:p>
          <a:p>
            <a:r>
              <a:rPr lang="tr-TR" sz="2800" dirty="0">
                <a:latin typeface="Verdana" panose="020B0604030504040204" pitchFamily="34" charset="0"/>
                <a:ea typeface="Verdana" panose="020B0604030504040204" pitchFamily="34" charset="0"/>
              </a:rPr>
              <a:t>SINAV PUANI 2 YIL GEÇERLİDİR.</a:t>
            </a:r>
          </a:p>
          <a:p>
            <a:endParaRPr lang="tr-TR" sz="2800" dirty="0">
              <a:latin typeface="Verdana" panose="020B0604030504040204" pitchFamily="34" charset="0"/>
              <a:ea typeface="Verdana" panose="020B0604030504040204" pitchFamily="34" charset="0"/>
            </a:endParaRPr>
          </a:p>
          <a:p>
            <a:pPr>
              <a:buNone/>
            </a:pPr>
            <a:r>
              <a:rPr lang="tr-TR" dirty="0" smtClean="0">
                <a:latin typeface="Verdana" panose="020B0604030504040204" pitchFamily="34" charset="0"/>
                <a:ea typeface="Verdana" panose="020B0604030504040204" pitchFamily="34" charset="0"/>
              </a:rPr>
              <a:t>KPSS puanı 83 civarı.</a:t>
            </a:r>
            <a:endParaRPr lang="tr-TR" sz="2800" dirty="0">
              <a:latin typeface="Verdana" panose="020B0604030504040204" pitchFamily="34" charset="0"/>
              <a:ea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 Hakkında Bilgiler</a:t>
            </a:r>
            <a:endParaRPr lang="tr-TR" dirty="0"/>
          </a:p>
        </p:txBody>
      </p:sp>
      <p:sp>
        <p:nvSpPr>
          <p:cNvPr id="3" name="2 İçerik Yer Tutucusu"/>
          <p:cNvSpPr>
            <a:spLocks noGrp="1"/>
          </p:cNvSpPr>
          <p:nvPr>
            <p:ph sz="quarter" idx="1"/>
          </p:nvPr>
        </p:nvSpPr>
        <p:spPr/>
        <p:txBody>
          <a:bodyPr/>
          <a:lstStyle/>
          <a:p>
            <a:r>
              <a:rPr lang="tr-TR" dirty="0" smtClean="0"/>
              <a:t>Diyaliz tedavisine ihtiyaç duyan hastalarla ilgilenmek, diyaliz makinesinin teknik donanımından sorumlu olmak ve diyaliz tedavisi sürecinde çalışmak isterseniz bu mesleği daha yakından tanıyabilirsiniz.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endParaRPr lang="tr-TR" dirty="0" smtClean="0"/>
          </a:p>
          <a:p>
            <a:r>
              <a:rPr lang="tr-TR" dirty="0" smtClean="0"/>
              <a:t>Diyaliz Teknikeri diyaliz tedavisi gerektiren hastalıklarda, hastanın diyaliz makinesine alınması, takibi, tedavisi ve diyaliz işlemlerinin sonlandırılması işlemlerini gerçekleştiren kişidir.</a:t>
            </a:r>
          </a:p>
          <a:p>
            <a:pPr marL="0" indent="0" algn="just">
              <a:buNone/>
            </a:pPr>
            <a:endParaRPr lang="tr-TR" b="1" dirty="0" smtClean="0">
              <a:latin typeface="Verdana" panose="020B0604030504040204" pitchFamily="34" charset="0"/>
              <a:ea typeface="Verdana" panose="020B0604030504040204" pitchFamily="34" charset="0"/>
            </a:endParaRPr>
          </a:p>
          <a:p>
            <a:pPr marL="0" indent="0" algn="just">
              <a:buNone/>
            </a:pPr>
            <a:endParaRPr lang="tr-TR" b="1" dirty="0">
              <a:latin typeface="Verdana" panose="020B0604030504040204" pitchFamily="34" charset="0"/>
              <a:ea typeface="Verdan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Ege Üniversitesi 521 bin</a:t>
            </a:r>
          </a:p>
          <a:p>
            <a:pPr>
              <a:buNone/>
            </a:pPr>
            <a:endParaRPr lang="tr-TR" b="1" dirty="0" smtClean="0"/>
          </a:p>
          <a:p>
            <a:pPr>
              <a:buNone/>
            </a:pPr>
            <a:r>
              <a:rPr lang="tr-TR" b="1" dirty="0" smtClean="0"/>
              <a:t>En Düşük</a:t>
            </a:r>
          </a:p>
          <a:p>
            <a:pPr>
              <a:buNone/>
            </a:pPr>
            <a:endParaRPr lang="tr-TR" dirty="0" smtClean="0"/>
          </a:p>
          <a:p>
            <a:pPr>
              <a:buNone/>
            </a:pPr>
            <a:r>
              <a:rPr lang="tr-TR" dirty="0" smtClean="0"/>
              <a:t>Gümüşhane Üniversitesi 849 bin</a:t>
            </a:r>
            <a:endParaRPr lang="tr-TR" dirty="0"/>
          </a:p>
        </p:txBody>
      </p:sp>
      <p:pic>
        <p:nvPicPr>
          <p:cNvPr id="4" name="3 Resim" descr="WhatsApp Image 2024-12-12 at 20.28.52.jpeg"/>
          <p:cNvPicPr>
            <a:picLocks noChangeAspect="1"/>
          </p:cNvPicPr>
          <p:nvPr/>
        </p:nvPicPr>
        <p:blipFill>
          <a:blip r:embed="rId2"/>
          <a:stretch>
            <a:fillRect/>
          </a:stretch>
        </p:blipFill>
        <p:spPr>
          <a:xfrm>
            <a:off x="191043" y="188051"/>
            <a:ext cx="11761471" cy="645103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33698" y="0"/>
            <a:ext cx="10515600" cy="1325563"/>
          </a:xfrm>
        </p:spPr>
        <p:txBody>
          <a:bodyPr>
            <a:normAutofit/>
          </a:bodyPr>
          <a:lstStyle/>
          <a:p>
            <a:r>
              <a:rPr lang="tr-TR" sz="2800" dirty="0" smtClean="0"/>
              <a:t>Diyaliz Teknikerleri;</a:t>
            </a:r>
            <a:endParaRPr lang="tr-TR" sz="2800" dirty="0"/>
          </a:p>
        </p:txBody>
      </p:sp>
      <p:sp>
        <p:nvSpPr>
          <p:cNvPr id="3" name="2 İçerik Yer Tutucusu"/>
          <p:cNvSpPr>
            <a:spLocks noGrp="1"/>
          </p:cNvSpPr>
          <p:nvPr>
            <p:ph sz="quarter" idx="1"/>
          </p:nvPr>
        </p:nvSpPr>
        <p:spPr/>
        <p:txBody>
          <a:bodyPr>
            <a:normAutofit/>
          </a:bodyPr>
          <a:lstStyle/>
          <a:p>
            <a:r>
              <a:rPr lang="tr-TR" dirty="0" smtClean="0"/>
              <a:t>Doktorların yönlendirmesine göre diyaliz makinesine bağlanması gereken hastalarla ilgilenir,</a:t>
            </a:r>
          </a:p>
          <a:p>
            <a:pPr>
              <a:buNone/>
            </a:pPr>
            <a:r>
              <a:rPr lang="tr-TR" dirty="0" smtClean="0"/>
              <a:t>•Hastaların günlük, haftalık, aylık ve yıllık olarak diyaliz makinesine bağlanmasını takip eder,</a:t>
            </a:r>
          </a:p>
          <a:p>
            <a:pPr>
              <a:buNone/>
            </a:pPr>
            <a:r>
              <a:rPr lang="tr-TR" dirty="0" smtClean="0"/>
              <a:t>• Diyaliz </a:t>
            </a:r>
            <a:r>
              <a:rPr lang="tr-TR" dirty="0" err="1" smtClean="0"/>
              <a:t>makinasının</a:t>
            </a:r>
            <a:r>
              <a:rPr lang="tr-TR" dirty="0" smtClean="0"/>
              <a:t> bakımını yapar, kullanıma hazır hâle getirilmesini sağlar,</a:t>
            </a:r>
          </a:p>
          <a:p>
            <a:pPr>
              <a:buNone/>
            </a:pPr>
            <a:r>
              <a:rPr lang="tr-TR" dirty="0" smtClean="0"/>
              <a:t>• Diyaliz makinesinin hastaya bağlanmasından ve kullanılmasından birinci derecede sorumludur,</a:t>
            </a:r>
          </a:p>
          <a:p>
            <a:pPr>
              <a:buNone/>
            </a:pPr>
            <a:r>
              <a:rPr lang="tr-TR" dirty="0" smtClean="0"/>
              <a:t>• Böbrekle ilgili hastalıklarda diyet yapmak önemli olduğu için bu konularda hastayı bilgilendirir,</a:t>
            </a:r>
          </a:p>
          <a:p>
            <a:pPr>
              <a:buNone/>
            </a:pPr>
            <a:r>
              <a:rPr lang="tr-TR" dirty="0" smtClean="0"/>
              <a:t>• Hasta yakınlarına bilgi verir.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Diyaliz Teknikeri olmak isteyenlerin insanlarla iletişim kurmayı seven, mekanik aletlere karşı ilgi duyan, dikkatli ve araştırıcı kişilikler olmaları, alandaki gelişmeleri, güncel bilimsel yayınları takip etmeleri gerekir. Diyaliz Teknikerleri, hastanelerin diyaliz ünitelerinde görev alırlar. Hasta ve yakınlarıyla, doktor, hemşire ve meslektaşlarıyla, diğer teknisyenlerle iletişim hâlindedirler.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t>Mesleğin eğitimi, sağlık hizmetleri meslek yüksekokullarının Diyaliz programlarında verilmektedir.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Diyaliz Teknikerleri, özel </a:t>
            </a:r>
            <a:r>
              <a:rPr lang="tr-TR" dirty="0" err="1" smtClean="0"/>
              <a:t>hastanelerede</a:t>
            </a:r>
            <a:r>
              <a:rPr lang="tr-TR" dirty="0" smtClean="0"/>
              <a:t> ve kamu hastanelerinde diyaliz ünitelerinde çalışabilirler.</a:t>
            </a:r>
          </a:p>
          <a:p>
            <a:r>
              <a:rPr lang="tr-TR" dirty="0" smtClean="0"/>
              <a:t>Günümüzde böbrek hastalarının ihtiyacına cevap verebilecek sayıda diyaliz ünitesi yoktur ancak bu ünitelerin sayısı her geçen gün artmaktadır. Bu nedenle, diyaliz teknikerliğine olan ihtiyaç da artmaktadır.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9822" y="836023"/>
            <a:ext cx="10515600" cy="1325563"/>
          </a:xfrm>
        </p:spPr>
        <p:txBody>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normAutofit/>
          </a:bodyPr>
          <a:lstStyle/>
          <a:p>
            <a:pPr>
              <a:buNone/>
            </a:pPr>
            <a:r>
              <a:rPr lang="tr-TR" dirty="0" smtClean="0"/>
              <a:t>   </a:t>
            </a:r>
            <a:endParaRPr lang="tr-TR" dirty="0"/>
          </a:p>
        </p:txBody>
      </p:sp>
      <p:sp>
        <p:nvSpPr>
          <p:cNvPr id="4" name="3 Dikdörtgen"/>
          <p:cNvSpPr/>
          <p:nvPr/>
        </p:nvSpPr>
        <p:spPr>
          <a:xfrm>
            <a:off x="1258388" y="2449513"/>
            <a:ext cx="8159932" cy="1200329"/>
          </a:xfrm>
          <a:prstGeom prst="rect">
            <a:avLst/>
          </a:prstGeom>
        </p:spPr>
        <p:txBody>
          <a:bodyPr wrap="square">
            <a:spAutoFit/>
          </a:bodyPr>
          <a:lstStyle/>
          <a:p>
            <a:r>
              <a:rPr lang="tr-TR" dirty="0" smtClean="0"/>
              <a:t>Acil Yardım ve Afet Yönetimi</a:t>
            </a:r>
            <a:br>
              <a:rPr lang="tr-TR" dirty="0" smtClean="0"/>
            </a:br>
            <a:r>
              <a:rPr lang="tr-TR" dirty="0" smtClean="0"/>
              <a:t>Hemşirelik</a:t>
            </a:r>
            <a:br>
              <a:rPr lang="tr-TR" dirty="0" smtClean="0"/>
            </a:br>
            <a:r>
              <a:rPr lang="tr-TR" dirty="0" smtClean="0"/>
              <a:t>Sağlık Yönetimi</a:t>
            </a:r>
            <a:br>
              <a:rPr lang="tr-TR" dirty="0" smtClean="0"/>
            </a:br>
            <a:r>
              <a:rPr lang="tr-TR" dirty="0" smtClean="0"/>
              <a:t>Sosyal Hizmet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88</TotalTime>
  <Words>288</Words>
  <Application>WPS Presentation</Application>
  <PresentationFormat>Özel</PresentationFormat>
  <Paragraphs>39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DİYALİZ</vt:lpstr>
      <vt:lpstr>Program Hakkında Bilgiler</vt:lpstr>
      <vt:lpstr>PROGRAM HAKKINDA BİLGİLER</vt:lpstr>
      <vt:lpstr>Program hakkında bilgiler</vt:lpstr>
      <vt:lpstr>Diyaliz Teknikerleri;</vt:lpstr>
      <vt:lpstr>Slayt 6</vt:lpstr>
      <vt:lpstr>Slayt 7</vt:lpstr>
      <vt:lpstr>Slayt 8</vt:lpstr>
      <vt:lpstr>DGS İLE GEÇİŞ YAPILABİLEN BÖLÜMLER</vt:lpstr>
      <vt:lpstr>KPSS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28</cp:revision>
  <dcterms:created xsi:type="dcterms:W3CDTF">2024-12-10T07:49:46Z</dcterms:created>
  <dcterms:modified xsi:type="dcterms:W3CDTF">2025-01-14T10:40:19Z</dcterms:modified>
</cp:coreProperties>
</file>