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57" r:id="rId4"/>
    <p:sldId id="258" r:id="rId5"/>
    <p:sldId id="259" r:id="rId6"/>
    <p:sldId id="260" r:id="rId7"/>
    <p:sldId id="261" r:id="rId8"/>
    <p:sldId id="262" r:id="rId9"/>
    <p:sldId id="263"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588" autoAdjust="0"/>
    <p:restoredTop sz="94660"/>
  </p:normalViewPr>
  <p:slideViewPr>
    <p:cSldViewPr snapToGrid="0">
      <p:cViewPr varScale="1">
        <p:scale>
          <a:sx n="73" d="100"/>
          <a:sy n="73" d="100"/>
        </p:scale>
        <p:origin x="-600"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3A1C593-65D0-4073-BCC9-577B9352EA97}" type="datetimeFigureOut">
              <a:rPr lang="en-US" smtClean="0"/>
              <a:pPr/>
              <a:t>1/14/2025</a:t>
            </a:fld>
            <a:endParaRPr lang="en-US"/>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en-US"/>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767392" y="4928702"/>
            <a:ext cx="812800" cy="517524"/>
          </a:xfrm>
        </p:spPr>
        <p:txBody>
          <a:bodyPr/>
          <a:lstStyle/>
          <a:p>
            <a:fld id="{9B618960-8005-486C-9A75-10CB2AAC16F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3A1C593-65D0-4073-BCC9-577B9352EA97}" type="datetimeFigureOut">
              <a:rPr lang="en-US" smtClean="0"/>
              <a:pPr/>
              <a:t>1/14/2025</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3A1C593-65D0-4073-BCC9-577B9352EA97}" type="datetimeFigureOut">
              <a:rPr lang="en-US" smtClean="0"/>
              <a:pPr/>
              <a:t>1/14/2025</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3A1C593-65D0-4073-BCC9-577B9352EA97}" type="datetimeFigureOut">
              <a:rPr lang="en-US" smtClean="0"/>
              <a:pPr/>
              <a:t>1/14/2025</a:t>
            </a:fld>
            <a:endParaRPr lang="en-US"/>
          </a:p>
        </p:txBody>
      </p:sp>
      <p:sp>
        <p:nvSpPr>
          <p:cNvPr id="9" name="8 Slayt Numarası Yer Tutucusu"/>
          <p:cNvSpPr>
            <a:spLocks noGrp="1"/>
          </p:cNvSpPr>
          <p:nvPr>
            <p:ph type="sldNum" sz="quarter" idx="15"/>
          </p:nvPr>
        </p:nvSpPr>
        <p:spPr/>
        <p:txBody>
          <a:bodyPr rtlCol="0"/>
          <a:lstStyle/>
          <a:p>
            <a:fld id="{9B618960-8005-486C-9A75-10CB2AAC16F9}" type="slidenum">
              <a:rPr lang="en-US" smtClean="0"/>
              <a:pPr/>
              <a:t>‹#›</a:t>
            </a:fld>
            <a:endParaRPr lang="en-US"/>
          </a:p>
        </p:txBody>
      </p:sp>
      <p:sp>
        <p:nvSpPr>
          <p:cNvPr id="10" name="9 Altbilgi Yer Tutucusu"/>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3A1C593-65D0-4073-BCC9-577B9352EA97}" type="datetimeFigureOut">
              <a:rPr lang="en-US" smtClean="0"/>
              <a:pPr/>
              <a:t>1/14/2025</a:t>
            </a:fld>
            <a:endParaRPr lang="en-US"/>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en-US"/>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787488" y="4928702"/>
            <a:ext cx="812800" cy="517524"/>
          </a:xfrm>
        </p:spPr>
        <p:txBody>
          <a:bodyPr/>
          <a:lstStyle/>
          <a:p>
            <a:fld id="{9B618960-8005-486C-9A75-10CB2AAC16F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3A1C593-65D0-4073-BCC9-577B9352EA97}" type="datetimeFigureOut">
              <a:rPr lang="en-US" smtClean="0"/>
              <a:pPr/>
              <a:t>1/14/2025</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3A1C593-65D0-4073-BCC9-577B9352EA97}" type="datetimeFigureOut">
              <a:rPr lang="en-US" smtClean="0"/>
              <a:pPr/>
              <a:t>1/14/2025</a:t>
            </a:fld>
            <a:endParaRPr lang="en-US"/>
          </a:p>
        </p:txBody>
      </p:sp>
      <p:sp>
        <p:nvSpPr>
          <p:cNvPr id="8" name="7 Altbilgi Yer Tutucusu"/>
          <p:cNvSpPr>
            <a:spLocks noGrp="1"/>
          </p:cNvSpPr>
          <p:nvPr>
            <p:ph type="ftr" sz="quarter" idx="11"/>
          </p:nvPr>
        </p:nvSpPr>
        <p:spPr/>
        <p:txBody>
          <a:bodyPr/>
          <a:lstStyle/>
          <a:p>
            <a:endParaRPr lang="en-US"/>
          </a:p>
        </p:txBody>
      </p:sp>
      <p:sp>
        <p:nvSpPr>
          <p:cNvPr id="9" name="8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3A1C593-65D0-4073-BCC9-577B9352EA97}" type="datetimeFigureOut">
              <a:rPr lang="en-US" smtClean="0"/>
              <a:pPr/>
              <a:t>1/14/2025</a:t>
            </a:fld>
            <a:endParaRPr lang="en-US"/>
          </a:p>
        </p:txBody>
      </p:sp>
      <p:sp>
        <p:nvSpPr>
          <p:cNvPr id="7" name="6 Slayt Numarası Yer Tutucusu"/>
          <p:cNvSpPr>
            <a:spLocks noGrp="1"/>
          </p:cNvSpPr>
          <p:nvPr>
            <p:ph type="sldNum" sz="quarter" idx="11"/>
          </p:nvPr>
        </p:nvSpPr>
        <p:spPr/>
        <p:txBody>
          <a:bodyPr rtlCol="0"/>
          <a:lstStyle/>
          <a:p>
            <a:fld id="{9B618960-8005-486C-9A75-10CB2AAC16F9}" type="slidenum">
              <a:rPr lang="en-US" smtClean="0"/>
              <a:pPr/>
              <a:t>‹#›</a:t>
            </a:fld>
            <a:endParaRPr lang="en-US"/>
          </a:p>
        </p:txBody>
      </p:sp>
      <p:sp>
        <p:nvSpPr>
          <p:cNvPr id="8" name="7 Altbilgi Yer Tutucusu"/>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3A1C593-65D0-4073-BCC9-577B9352EA97}" type="datetimeFigureOut">
              <a:rPr lang="en-US" smtClean="0"/>
              <a:pPr/>
              <a:t>1/14/2025</a:t>
            </a:fld>
            <a:endParaRPr lang="en-US"/>
          </a:p>
        </p:txBody>
      </p:sp>
      <p:sp>
        <p:nvSpPr>
          <p:cNvPr id="3" name="2 Altbilgi Yer Tutucusu"/>
          <p:cNvSpPr>
            <a:spLocks noGrp="1"/>
          </p:cNvSpPr>
          <p:nvPr>
            <p:ph type="ftr" sz="quarter" idx="11"/>
          </p:nvPr>
        </p:nvSpPr>
        <p:spPr/>
        <p:txBody>
          <a:bodyPr/>
          <a:lstStyle/>
          <a:p>
            <a:endParaRPr lang="en-US"/>
          </a:p>
        </p:txBody>
      </p:sp>
      <p:sp>
        <p:nvSpPr>
          <p:cNvPr id="4" name="3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3A1C593-65D0-4073-BCC9-577B9352EA97}" type="datetimeFigureOut">
              <a:rPr lang="en-US" smtClean="0"/>
              <a:pPr/>
              <a:t>1/14/2025</a:t>
            </a:fld>
            <a:endParaRPr lang="en-US"/>
          </a:p>
        </p:txBody>
      </p:sp>
      <p:sp>
        <p:nvSpPr>
          <p:cNvPr id="22" name="21 Slayt Numarası Yer Tutucusu"/>
          <p:cNvSpPr>
            <a:spLocks noGrp="1"/>
          </p:cNvSpPr>
          <p:nvPr>
            <p:ph type="sldNum" sz="quarter" idx="15"/>
          </p:nvPr>
        </p:nvSpPr>
        <p:spPr/>
        <p:txBody>
          <a:bodyPr rtlCol="0"/>
          <a:lstStyle/>
          <a:p>
            <a:fld id="{9B618960-8005-486C-9A75-10CB2AAC16F9}" type="slidenum">
              <a:rPr lang="en-US" smtClean="0"/>
              <a:pPr/>
              <a:t>‹#›</a:t>
            </a:fld>
            <a:endParaRPr lang="en-US"/>
          </a:p>
        </p:txBody>
      </p:sp>
      <p:sp>
        <p:nvSpPr>
          <p:cNvPr id="23" name="22 Altbilgi Yer Tutucusu"/>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63A1C593-65D0-4073-BCC9-577B9352EA97}" type="datetimeFigureOut">
              <a:rPr lang="en-US" smtClean="0"/>
              <a:pPr/>
              <a:t>1/14/2025</a:t>
            </a:fld>
            <a:endParaRPr lang="en-US"/>
          </a:p>
        </p:txBody>
      </p:sp>
      <p:sp>
        <p:nvSpPr>
          <p:cNvPr id="18" name="17 Slayt Numarası Yer Tutucusu"/>
          <p:cNvSpPr>
            <a:spLocks noGrp="1"/>
          </p:cNvSpPr>
          <p:nvPr>
            <p:ph type="sldNum" sz="quarter" idx="11"/>
          </p:nvPr>
        </p:nvSpPr>
        <p:spPr/>
        <p:txBody>
          <a:bodyPr rtlCol="0"/>
          <a:lstStyle/>
          <a:p>
            <a:fld id="{9B618960-8005-486C-9A75-10CB2AAC16F9}" type="slidenum">
              <a:rPr lang="en-US" smtClean="0"/>
              <a:pPr/>
              <a:t>‹#›</a:t>
            </a:fld>
            <a:endParaRPr lang="en-US"/>
          </a:p>
        </p:txBody>
      </p:sp>
      <p:sp>
        <p:nvSpPr>
          <p:cNvPr id="21" name="20 Altbilgi Yer Tutucusu"/>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3A1C593-65D0-4073-BCC9-577B9352EA97}" type="datetimeFigureOut">
              <a:rPr lang="en-US" smtClean="0"/>
              <a:pPr/>
              <a:t>1/14/2025</a:t>
            </a:fld>
            <a:endParaRPr lang="en-US"/>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9B618960-8005-486C-9A75-10CB2AAC16F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b="1" dirty="0" smtClean="0"/>
              <a:t>DIŞ TİCARET</a:t>
            </a:r>
            <a:endParaRPr lang="en-US" b="1" dirty="0"/>
          </a:p>
        </p:txBody>
      </p:sp>
      <p:sp>
        <p:nvSpPr>
          <p:cNvPr id="3" name="Subtitle 2"/>
          <p:cNvSpPr>
            <a:spLocks noGrp="1"/>
          </p:cNvSpPr>
          <p:nvPr>
            <p:ph type="subTitle" idx="1"/>
          </p:nvPr>
        </p:nvSpPr>
        <p:spPr/>
        <p:txBody>
          <a:bodyPr/>
          <a:lstStyle/>
          <a:p>
            <a:pPr algn="r"/>
            <a:r>
              <a:rPr lang="tr-TR" b="0" dirty="0" smtClean="0">
                <a:solidFill>
                  <a:schemeClr val="tx1"/>
                </a:solidFill>
              </a:rPr>
              <a:t>YUKARIGÖKLÜ ANADOLU LİSESİ</a:t>
            </a:r>
          </a:p>
          <a:p>
            <a:pPr algn="r"/>
            <a:r>
              <a:rPr lang="tr-TR" b="0" dirty="0" smtClean="0">
                <a:solidFill>
                  <a:schemeClr val="tx1"/>
                </a:solidFill>
              </a:rPr>
              <a:t>REHBERLİK SERVİSİ</a:t>
            </a:r>
            <a:endParaRPr lang="en-US" b="0" dirty="0">
              <a:solidFill>
                <a:schemeClr val="tx1"/>
              </a:solidFill>
            </a:endParaRPr>
          </a:p>
        </p:txBody>
      </p:sp>
    </p:spTree>
    <p:extLst>
      <p:ext uri="{BB962C8B-B14F-4D97-AF65-F5344CB8AC3E}">
        <p14:creationId xmlns="" xmlns:p14="http://schemas.microsoft.com/office/powerpoint/2010/main" val="30720133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KPSS</a:t>
            </a:r>
            <a:endParaRPr lang="tr-TR" dirty="0"/>
          </a:p>
        </p:txBody>
      </p:sp>
      <p:sp>
        <p:nvSpPr>
          <p:cNvPr id="4" name="İçerik Yer Tutucusu 2">
            <a:extLst>
              <a:ext uri="{FF2B5EF4-FFF2-40B4-BE49-F238E27FC236}">
                <a16:creationId xmlns:a16="http://schemas.microsoft.com/office/drawing/2014/main" xmlns="" id="{D925BAD3-D01F-2557-71E2-4520B4FAA11A}"/>
              </a:ext>
            </a:extLst>
          </p:cNvPr>
          <p:cNvSpPr>
            <a:spLocks noGrp="1"/>
          </p:cNvSpPr>
          <p:nvPr>
            <p:ph sz="quarter" idx="1"/>
          </p:nvPr>
        </p:nvSpPr>
        <p:spPr/>
        <p:txBody>
          <a:bodyPr>
            <a:normAutofit/>
          </a:bodyPr>
          <a:lstStyle/>
          <a:p>
            <a:r>
              <a:rPr lang="tr-TR" sz="2800" dirty="0">
                <a:latin typeface="Verdana" panose="020B0604030504040204" pitchFamily="34" charset="0"/>
                <a:ea typeface="Verdana" panose="020B0604030504040204" pitchFamily="34" charset="0"/>
              </a:rPr>
              <a:t>KPSS ÖNLİSANS SINAVINA GİRMEK GEREKMEKTEDİR.</a:t>
            </a:r>
          </a:p>
          <a:p>
            <a:endParaRPr lang="tr-TR" sz="2800" dirty="0">
              <a:latin typeface="Verdana" panose="020B0604030504040204" pitchFamily="34" charset="0"/>
              <a:ea typeface="Verdana" panose="020B0604030504040204" pitchFamily="34" charset="0"/>
            </a:endParaRPr>
          </a:p>
          <a:p>
            <a:pPr marL="0" indent="0">
              <a:buNone/>
            </a:pPr>
            <a:endParaRPr lang="tr-TR" sz="2800" dirty="0">
              <a:latin typeface="Verdana" panose="020B0604030504040204" pitchFamily="34" charset="0"/>
              <a:ea typeface="Verdana" panose="020B0604030504040204" pitchFamily="34" charset="0"/>
            </a:endParaRPr>
          </a:p>
          <a:p>
            <a:pPr marL="0" indent="0">
              <a:buNone/>
            </a:pPr>
            <a:endParaRPr lang="tr-TR" sz="2800" dirty="0">
              <a:latin typeface="Verdana" panose="020B0604030504040204" pitchFamily="34" charset="0"/>
              <a:ea typeface="Verdana" panose="020B0604030504040204" pitchFamily="34" charset="0"/>
            </a:endParaRPr>
          </a:p>
          <a:p>
            <a:r>
              <a:rPr lang="tr-TR" sz="2800" dirty="0">
                <a:latin typeface="Verdana" panose="020B0604030504040204" pitchFamily="34" charset="0"/>
                <a:ea typeface="Verdana" panose="020B0604030504040204" pitchFamily="34" charset="0"/>
              </a:rPr>
              <a:t>SINAV PUANI 2 YIL GEÇERLİDİR.</a:t>
            </a:r>
          </a:p>
          <a:p>
            <a:endParaRPr lang="tr-TR" sz="2800" dirty="0">
              <a:latin typeface="Verdana" panose="020B0604030504040204" pitchFamily="34" charset="0"/>
              <a:ea typeface="Verdana" panose="020B0604030504040204" pitchFamily="34" charset="0"/>
            </a:endParaRPr>
          </a:p>
          <a:p>
            <a:pPr>
              <a:buNone/>
            </a:pPr>
            <a:r>
              <a:rPr lang="tr-TR" dirty="0" smtClean="0">
                <a:latin typeface="Verdana" panose="020B0604030504040204" pitchFamily="34" charset="0"/>
                <a:ea typeface="Verdana" panose="020B0604030504040204" pitchFamily="34" charset="0"/>
              </a:rPr>
              <a:t>KPSS puanı </a:t>
            </a:r>
            <a:r>
              <a:rPr lang="tr-TR" smtClean="0">
                <a:latin typeface="Verdana" panose="020B0604030504040204" pitchFamily="34" charset="0"/>
                <a:ea typeface="Verdana" panose="020B0604030504040204" pitchFamily="34" charset="0"/>
              </a:rPr>
              <a:t>85 civarı.</a:t>
            </a:r>
            <a:endParaRPr lang="tr-TR" sz="2800" dirty="0">
              <a:latin typeface="Verdana" panose="020B0604030504040204" pitchFamily="34" charset="0"/>
              <a:ea typeface="Verdana" panose="020B060403050404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Program Hakkında Bilgiler</a:t>
            </a:r>
            <a:endParaRPr lang="tr-TR" dirty="0"/>
          </a:p>
        </p:txBody>
      </p:sp>
      <p:sp>
        <p:nvSpPr>
          <p:cNvPr id="3" name="2 İçerik Yer Tutucusu"/>
          <p:cNvSpPr>
            <a:spLocks noGrp="1"/>
          </p:cNvSpPr>
          <p:nvPr>
            <p:ph sz="quarter" idx="1"/>
          </p:nvPr>
        </p:nvSpPr>
        <p:spPr/>
        <p:txBody>
          <a:bodyPr/>
          <a:lstStyle/>
          <a:p>
            <a:r>
              <a:rPr lang="tr-TR" dirty="0" smtClean="0"/>
              <a:t>İthalat ve ihracat konularına ilgi duyuyorsanız ve iletişim becerilerinizin yüksek olduğunu düşünüyorsanız meslek ayrıntılarını okumanızı öneriyoruz.</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PROGRAM HAKKINDA BİLGİLER</a:t>
            </a:r>
            <a:endParaRPr lang="tr-TR" b="1" dirty="0"/>
          </a:p>
        </p:txBody>
      </p:sp>
      <p:sp>
        <p:nvSpPr>
          <p:cNvPr id="3" name="2 İçerik Yer Tutucusu"/>
          <p:cNvSpPr>
            <a:spLocks noGrp="1"/>
          </p:cNvSpPr>
          <p:nvPr>
            <p:ph sz="quarter" idx="1"/>
          </p:nvPr>
        </p:nvSpPr>
        <p:spPr/>
        <p:txBody>
          <a:bodyPr/>
          <a:lstStyle/>
          <a:p>
            <a:r>
              <a:rPr lang="tr-TR" dirty="0" smtClean="0"/>
              <a:t>2 yıllık </a:t>
            </a:r>
            <a:r>
              <a:rPr lang="tr-TR" dirty="0" err="1" smtClean="0"/>
              <a:t>önlisans</a:t>
            </a:r>
            <a:r>
              <a:rPr lang="tr-TR" dirty="0" smtClean="0"/>
              <a:t> programıdır.</a:t>
            </a:r>
          </a:p>
          <a:p>
            <a:pPr marL="0" indent="0" algn="just">
              <a:buNone/>
            </a:pPr>
            <a:endParaRPr lang="tr-TR" b="1" dirty="0">
              <a:latin typeface="Verdana" panose="020B0604030504040204" pitchFamily="34" charset="0"/>
              <a:ea typeface="Verdana" panose="020B0604030504040204" pitchFamily="34" charset="0"/>
            </a:endParaRPr>
          </a:p>
          <a:p>
            <a:pPr marL="0" indent="0" algn="just"/>
            <a:r>
              <a:rPr lang="tr-TR" dirty="0" smtClean="0"/>
              <a:t>Dış Ticaret Meslek Elemanı, ihracat ve ithalat işlemleri konusunda çalışan kişidir.</a:t>
            </a:r>
            <a:endParaRPr lang="tr-TR" b="1" dirty="0" smtClean="0">
              <a:latin typeface="Verdana" panose="020B0604030504040204" pitchFamily="34" charset="0"/>
              <a:ea typeface="Verdana" panose="020B060403050404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Program hakkında bilgiler</a:t>
            </a:r>
            <a:endParaRPr lang="tr-TR" b="1" dirty="0"/>
          </a:p>
        </p:txBody>
      </p:sp>
      <p:graphicFrame>
        <p:nvGraphicFramePr>
          <p:cNvPr id="5" name="4 İçerik Yer Tutucusu"/>
          <p:cNvGraphicFramePr>
            <a:graphicFrameLocks noGrp="1"/>
          </p:cNvGraphicFramePr>
          <p:nvPr>
            <p:ph sz="quarter" idx="1"/>
          </p:nvPr>
        </p:nvGraphicFramePr>
        <p:xfrm>
          <a:off x="609600" y="1600200"/>
          <a:ext cx="9956799" cy="3718560"/>
        </p:xfrm>
        <a:graphic>
          <a:graphicData uri="http://schemas.openxmlformats.org/drawingml/2006/table">
            <a:tbl>
              <a:tblPr firstRow="1" bandRow="1">
                <a:tableStyleId>{5C22544A-7EE6-4342-B048-85BDC9FD1C3A}</a:tableStyleId>
              </a:tblPr>
              <a:tblGrid>
                <a:gridCol w="3318933"/>
                <a:gridCol w="3318933"/>
                <a:gridCol w="3318933"/>
              </a:tblGrid>
              <a:tr h="370840">
                <a:tc>
                  <a:txBody>
                    <a:bodyPr/>
                    <a:lstStyle/>
                    <a:p>
                      <a:r>
                        <a:rPr lang="tr-TR" dirty="0" smtClean="0"/>
                        <a:t>DERSLER</a:t>
                      </a:r>
                      <a:endParaRPr lang="tr-TR" dirty="0"/>
                    </a:p>
                  </a:txBody>
                  <a:tcPr marL="86581" marR="86581"/>
                </a:tc>
                <a:tc>
                  <a:txBody>
                    <a:bodyPr/>
                    <a:lstStyle/>
                    <a:p>
                      <a:r>
                        <a:rPr lang="tr-TR" dirty="0" smtClean="0"/>
                        <a:t>EN YÜKSEK</a:t>
                      </a:r>
                      <a:endParaRPr lang="tr-TR" dirty="0"/>
                    </a:p>
                  </a:txBody>
                  <a:tcPr marL="86581" marR="86581"/>
                </a:tc>
                <a:tc>
                  <a:txBody>
                    <a:bodyPr/>
                    <a:lstStyle/>
                    <a:p>
                      <a:r>
                        <a:rPr lang="tr-TR" dirty="0" smtClean="0"/>
                        <a:t>EN DÜŞÜK</a:t>
                      </a:r>
                      <a:endParaRPr lang="tr-TR" dirty="0"/>
                    </a:p>
                  </a:txBody>
                  <a:tcPr marL="86581" marR="86581"/>
                </a:tc>
              </a:tr>
              <a:tr h="370840">
                <a:tc>
                  <a:txBody>
                    <a:bodyPr/>
                    <a:lstStyle/>
                    <a:p>
                      <a:r>
                        <a:rPr lang="tr-TR" dirty="0" smtClean="0"/>
                        <a:t>ÜNİVERSİTE</a:t>
                      </a:r>
                      <a:r>
                        <a:rPr lang="tr-TR" baseline="0" dirty="0" smtClean="0"/>
                        <a:t> </a:t>
                      </a:r>
                      <a:endParaRPr lang="tr-TR" dirty="0"/>
                    </a:p>
                  </a:txBody>
                  <a:tcPr marL="86581" marR="86581"/>
                </a:tc>
                <a:tc>
                  <a:txBody>
                    <a:bodyPr/>
                    <a:lstStyle/>
                    <a:p>
                      <a:r>
                        <a:rPr lang="tr-TR" dirty="0" smtClean="0"/>
                        <a:t>MARMARA</a:t>
                      </a:r>
                      <a:endParaRPr lang="tr-TR" dirty="0"/>
                    </a:p>
                  </a:txBody>
                  <a:tcPr marL="86581" marR="86581"/>
                </a:tc>
                <a:tc>
                  <a:txBody>
                    <a:bodyPr/>
                    <a:lstStyle/>
                    <a:p>
                      <a:r>
                        <a:rPr lang="tr-TR" dirty="0" smtClean="0"/>
                        <a:t>KAHRAMANMARAŞ</a:t>
                      </a:r>
                      <a:r>
                        <a:rPr lang="tr-TR" baseline="0" dirty="0" smtClean="0"/>
                        <a:t> SÜTÇÜ İMAM</a:t>
                      </a:r>
                      <a:endParaRPr lang="tr-TR" dirty="0"/>
                    </a:p>
                  </a:txBody>
                  <a:tcPr marL="86581" marR="86581"/>
                </a:tc>
              </a:tr>
              <a:tr h="370840">
                <a:tc>
                  <a:txBody>
                    <a:bodyPr/>
                    <a:lstStyle/>
                    <a:p>
                      <a:r>
                        <a:rPr lang="tr-TR" dirty="0" smtClean="0"/>
                        <a:t>PUAN</a:t>
                      </a:r>
                      <a:endParaRPr lang="tr-TR" dirty="0"/>
                    </a:p>
                  </a:txBody>
                  <a:tcPr marL="86581" marR="86581"/>
                </a:tc>
                <a:tc>
                  <a:txBody>
                    <a:bodyPr/>
                    <a:lstStyle/>
                    <a:p>
                      <a:r>
                        <a:rPr lang="tr-TR" sz="1800" b="0" i="0" kern="1200" dirty="0" smtClean="0">
                          <a:solidFill>
                            <a:schemeClr val="dk1"/>
                          </a:solidFill>
                          <a:latin typeface="+mn-lt"/>
                          <a:ea typeface="+mn-ea"/>
                          <a:cs typeface="+mn-cs"/>
                        </a:rPr>
                        <a:t>392,609</a:t>
                      </a:r>
                      <a:endParaRPr lang="tr-TR" dirty="0"/>
                    </a:p>
                  </a:txBody>
                  <a:tcPr marL="86581" marR="86581"/>
                </a:tc>
                <a:tc>
                  <a:txBody>
                    <a:bodyPr/>
                    <a:lstStyle/>
                    <a:p>
                      <a:pPr algn="ctr" fontAlgn="t"/>
                      <a:r>
                        <a:rPr lang="tr-TR" dirty="0"/>
                        <a:t>231,91727</a:t>
                      </a:r>
                    </a:p>
                  </a:txBody>
                  <a:tcPr marL="72151" marR="72151" marT="76200" marB="76200"/>
                </a:tc>
              </a:tr>
              <a:tr h="370840">
                <a:tc>
                  <a:txBody>
                    <a:bodyPr/>
                    <a:lstStyle/>
                    <a:p>
                      <a:r>
                        <a:rPr lang="tr-TR" dirty="0" smtClean="0"/>
                        <a:t>SIRALAMA</a:t>
                      </a:r>
                    </a:p>
                  </a:txBody>
                  <a:tcPr marL="86581" marR="86581"/>
                </a:tc>
                <a:tc>
                  <a:txBody>
                    <a:bodyPr/>
                    <a:lstStyle/>
                    <a:p>
                      <a:r>
                        <a:rPr lang="tr-TR" sz="1800" b="0" i="0" kern="1200" dirty="0" smtClean="0">
                          <a:solidFill>
                            <a:schemeClr val="dk1"/>
                          </a:solidFill>
                          <a:latin typeface="+mn-lt"/>
                          <a:ea typeface="+mn-ea"/>
                          <a:cs typeface="+mn-cs"/>
                        </a:rPr>
                        <a:t>429.168</a:t>
                      </a:r>
                      <a:endParaRPr lang="tr-TR" dirty="0"/>
                    </a:p>
                  </a:txBody>
                  <a:tcPr marL="86581" marR="86581"/>
                </a:tc>
                <a:tc>
                  <a:txBody>
                    <a:bodyPr/>
                    <a:lstStyle/>
                    <a:p>
                      <a:pPr algn="ctr" fontAlgn="t"/>
                      <a:r>
                        <a:rPr lang="tr-TR" dirty="0"/>
                        <a:t>1.976.442</a:t>
                      </a:r>
                    </a:p>
                  </a:txBody>
                  <a:tcPr marL="72151" marR="72151" marT="76200" marB="76200"/>
                </a:tc>
              </a:tr>
              <a:tr h="370840">
                <a:tc>
                  <a:txBody>
                    <a:bodyPr/>
                    <a:lstStyle/>
                    <a:p>
                      <a:r>
                        <a:rPr lang="tr-TR" dirty="0" smtClean="0"/>
                        <a:t>TYT TÜRKÇE (40)</a:t>
                      </a:r>
                      <a:endParaRPr lang="tr-TR" dirty="0"/>
                    </a:p>
                  </a:txBody>
                  <a:tcPr marL="86581" marR="86581"/>
                </a:tc>
                <a:tc>
                  <a:txBody>
                    <a:bodyPr/>
                    <a:lstStyle/>
                    <a:p>
                      <a:r>
                        <a:rPr lang="tr-TR" dirty="0" smtClean="0"/>
                        <a:t>30</a:t>
                      </a:r>
                      <a:endParaRPr lang="tr-TR" dirty="0"/>
                    </a:p>
                  </a:txBody>
                  <a:tcPr marL="86581" marR="86581"/>
                </a:tc>
                <a:tc>
                  <a:txBody>
                    <a:bodyPr/>
                    <a:lstStyle/>
                    <a:p>
                      <a:pPr algn="ctr"/>
                      <a:r>
                        <a:rPr lang="tr-TR" dirty="0" smtClean="0"/>
                        <a:t>12</a:t>
                      </a:r>
                      <a:endParaRPr lang="tr-TR" dirty="0"/>
                    </a:p>
                  </a:txBody>
                  <a:tcPr marL="86581" marR="86581"/>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TYT SOSYAL (20)</a:t>
                      </a:r>
                    </a:p>
                  </a:txBody>
                  <a:tcPr marL="86581" marR="86581"/>
                </a:tc>
                <a:tc>
                  <a:txBody>
                    <a:bodyPr/>
                    <a:lstStyle/>
                    <a:p>
                      <a:r>
                        <a:rPr lang="tr-TR" dirty="0" smtClean="0"/>
                        <a:t>12</a:t>
                      </a:r>
                      <a:endParaRPr lang="tr-TR" dirty="0"/>
                    </a:p>
                  </a:txBody>
                  <a:tcPr marL="86581" marR="86581"/>
                </a:tc>
                <a:tc>
                  <a:txBody>
                    <a:bodyPr/>
                    <a:lstStyle/>
                    <a:p>
                      <a:pPr algn="ctr"/>
                      <a:r>
                        <a:rPr lang="tr-TR" dirty="0" smtClean="0"/>
                        <a:t>5</a:t>
                      </a:r>
                      <a:endParaRPr lang="tr-TR" dirty="0"/>
                    </a:p>
                  </a:txBody>
                  <a:tcPr marL="86581" marR="86581"/>
                </a:tc>
              </a:tr>
              <a:tr h="370840">
                <a:tc>
                  <a:txBody>
                    <a:bodyPr/>
                    <a:lstStyle/>
                    <a:p>
                      <a:r>
                        <a:rPr lang="tr-TR" dirty="0" smtClean="0"/>
                        <a:t>TYT MATEMATİK (40)</a:t>
                      </a:r>
                      <a:endParaRPr lang="tr-TR" dirty="0"/>
                    </a:p>
                  </a:txBody>
                  <a:tcPr marL="86581" marR="86581"/>
                </a:tc>
                <a:tc>
                  <a:txBody>
                    <a:bodyPr/>
                    <a:lstStyle/>
                    <a:p>
                      <a:r>
                        <a:rPr lang="tr-TR" sz="1800" b="0" i="0" kern="1200" dirty="0" smtClean="0">
                          <a:solidFill>
                            <a:schemeClr val="dk1"/>
                          </a:solidFill>
                          <a:latin typeface="+mn-lt"/>
                          <a:ea typeface="+mn-ea"/>
                          <a:cs typeface="+mn-cs"/>
                        </a:rPr>
                        <a:t>14</a:t>
                      </a:r>
                      <a:endParaRPr lang="tr-TR" dirty="0"/>
                    </a:p>
                  </a:txBody>
                  <a:tcPr marL="86581" marR="86581"/>
                </a:tc>
                <a:tc>
                  <a:txBody>
                    <a:bodyPr/>
                    <a:lstStyle/>
                    <a:p>
                      <a:pPr algn="ctr"/>
                      <a:r>
                        <a:rPr lang="tr-TR" dirty="0" smtClean="0"/>
                        <a:t>2</a:t>
                      </a:r>
                      <a:endParaRPr lang="tr-TR" dirty="0"/>
                    </a:p>
                  </a:txBody>
                  <a:tcPr marL="86581" marR="86581"/>
                </a:tc>
              </a:tr>
              <a:tr h="370840">
                <a:tc>
                  <a:txBody>
                    <a:bodyPr/>
                    <a:lstStyle/>
                    <a:p>
                      <a:r>
                        <a:rPr lang="tr-TR" dirty="0" smtClean="0"/>
                        <a:t>TYT FEN (20)</a:t>
                      </a:r>
                      <a:endParaRPr lang="tr-TR" dirty="0"/>
                    </a:p>
                  </a:txBody>
                  <a:tcPr marL="86581" marR="86581"/>
                </a:tc>
                <a:tc>
                  <a:txBody>
                    <a:bodyPr/>
                    <a:lstStyle/>
                    <a:p>
                      <a:r>
                        <a:rPr lang="tr-TR" sz="1800" b="0" i="0" kern="1200" dirty="0" smtClean="0">
                          <a:solidFill>
                            <a:schemeClr val="dk1"/>
                          </a:solidFill>
                          <a:latin typeface="+mn-lt"/>
                          <a:ea typeface="+mn-ea"/>
                          <a:cs typeface="+mn-cs"/>
                        </a:rPr>
                        <a:t>2</a:t>
                      </a:r>
                      <a:endParaRPr lang="tr-TR" dirty="0"/>
                    </a:p>
                  </a:txBody>
                  <a:tcPr marL="86581" marR="86581"/>
                </a:tc>
                <a:tc>
                  <a:txBody>
                    <a:bodyPr/>
                    <a:lstStyle/>
                    <a:p>
                      <a:pPr algn="ctr"/>
                      <a:r>
                        <a:rPr lang="tr-TR" dirty="0" smtClean="0"/>
                        <a:t>1</a:t>
                      </a:r>
                      <a:endParaRPr lang="tr-TR" dirty="0"/>
                    </a:p>
                  </a:txBody>
                  <a:tcPr marL="86581" marR="86581"/>
                </a:tc>
              </a:tr>
              <a:tr h="370840">
                <a:tc>
                  <a:txBody>
                    <a:bodyPr/>
                    <a:lstStyle/>
                    <a:p>
                      <a:r>
                        <a:rPr lang="tr-TR" dirty="0" smtClean="0"/>
                        <a:t>TOPLAM NET</a:t>
                      </a:r>
                      <a:endParaRPr lang="tr-TR" dirty="0"/>
                    </a:p>
                  </a:txBody>
                  <a:tcPr marL="86581" marR="86581"/>
                </a:tc>
                <a:tc>
                  <a:txBody>
                    <a:bodyPr/>
                    <a:lstStyle/>
                    <a:p>
                      <a:r>
                        <a:rPr lang="tr-TR" dirty="0" smtClean="0"/>
                        <a:t>58</a:t>
                      </a:r>
                      <a:endParaRPr lang="tr-TR" dirty="0"/>
                    </a:p>
                  </a:txBody>
                  <a:tcPr marL="86581" marR="86581"/>
                </a:tc>
                <a:tc>
                  <a:txBody>
                    <a:bodyPr/>
                    <a:lstStyle/>
                    <a:p>
                      <a:pPr algn="ctr"/>
                      <a:r>
                        <a:rPr lang="tr-TR" dirty="0" smtClean="0"/>
                        <a:t>20</a:t>
                      </a:r>
                      <a:endParaRPr lang="tr-TR" dirty="0"/>
                    </a:p>
                  </a:txBody>
                  <a:tcPr marL="86581" marR="86581"/>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33697" y="234498"/>
            <a:ext cx="10515600" cy="1325563"/>
          </a:xfrm>
        </p:spPr>
        <p:txBody>
          <a:bodyPr>
            <a:normAutofit/>
          </a:bodyPr>
          <a:lstStyle/>
          <a:p>
            <a:r>
              <a:rPr lang="tr-TR" sz="2800" dirty="0" smtClean="0"/>
              <a:t>Dış Ticaret Meslek Elemanı;</a:t>
            </a:r>
            <a:endParaRPr lang="tr-TR" sz="2800" dirty="0"/>
          </a:p>
        </p:txBody>
      </p:sp>
      <p:sp>
        <p:nvSpPr>
          <p:cNvPr id="3" name="2 İçerik Yer Tutucusu"/>
          <p:cNvSpPr>
            <a:spLocks noGrp="1"/>
          </p:cNvSpPr>
          <p:nvPr>
            <p:ph sz="quarter" idx="1"/>
          </p:nvPr>
        </p:nvSpPr>
        <p:spPr/>
        <p:txBody>
          <a:bodyPr>
            <a:normAutofit/>
          </a:bodyPr>
          <a:lstStyle/>
          <a:p>
            <a:pPr>
              <a:buNone/>
            </a:pPr>
            <a:r>
              <a:rPr lang="tr-TR" dirty="0" smtClean="0"/>
              <a:t>• Uluslararası ürün alım-satımı için bağlantılar kurulması, sözleşmelerin yapılması için gerekli çalışmaları yapar,</a:t>
            </a:r>
          </a:p>
          <a:p>
            <a:pPr>
              <a:buNone/>
            </a:pPr>
            <a:r>
              <a:rPr lang="tr-TR" dirty="0" smtClean="0"/>
              <a:t>• Yurt dışından satın alınan malların zamanında gelmesi için işi sürekli olarak takip eder,</a:t>
            </a:r>
          </a:p>
          <a:p>
            <a:pPr>
              <a:buNone/>
            </a:pPr>
            <a:r>
              <a:rPr lang="tr-TR" dirty="0" smtClean="0"/>
              <a:t>• Yurt dışına satılacak ürünlerin (ihraç ürünlerinin), gideceği ülkedeki firmaya zamanında ve istenen şekilde teslimi için gereken işlemleri yapar,</a:t>
            </a:r>
          </a:p>
          <a:p>
            <a:pPr>
              <a:buNone/>
            </a:pPr>
            <a:r>
              <a:rPr lang="tr-TR" dirty="0" smtClean="0"/>
              <a:t>• Yurt dışından alınan ürünün bedelinin sözleşmeye uygun olarak ödenmesini ve yurt dışına satılan ürünün parasının da zamanında alınmasını sağlamaya çalışır,</a:t>
            </a:r>
          </a:p>
          <a:p>
            <a:pPr>
              <a:buNone/>
            </a:pPr>
            <a:r>
              <a:rPr lang="tr-TR" dirty="0" smtClean="0"/>
              <a:t>• İthalat-ihracatla ilgili yasa ve yönetmelikleri sürekli izler.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a:buNone/>
            </a:pPr>
            <a:r>
              <a:rPr lang="tr-TR" dirty="0" smtClean="0"/>
              <a:t>Bu mesleği yapacak kişilerin, sosyal bilimlere özellikle ekonomiye, ticaret ve büro işlerine ilgi duyan, ayrıntılara dikkat eden, sorumluluk sahibi, başkalarıyla iyi iletişim kurabilen, başkalarını etkileyebilen, girişimci kişiler olması gerekir. Dış ticaret elemanları büroda çalışırlar. Zaman zaman iş takibi için seyahat etmeleri gerekebilir. İthalat-ihracat işiyle ilgili işletmelerde görev alanlar gümrüklerde de iş takibi yaparlar.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a:buNone/>
            </a:pPr>
            <a:r>
              <a:rPr lang="tr-TR" dirty="0" smtClean="0"/>
              <a:t>Mesleğin eğitimi, üniversitelere bağlı meslek yüksek okullarının Dış Ticaret programlarında verilmektedir.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dirty="0" smtClean="0"/>
              <a:t>Dış ticaret ön lisans programından mezun olanlar Maliye Bakanlığı, Gümrük Müsteşarlığı ve bağlı birimlerinde görev alabilirler. Ayrıca, meslek elemanları ithalat-ihracatla uğraşan tüm iş yerlerinde iş bulabilirler. Yabancı dil bilgisi iyi olanların iş bulma sorunu yoktur. Bankaların kambiyo bölümü meslek elemanlarının çalışabileceği yerlerdir.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85948" y="0"/>
            <a:ext cx="10515600" cy="1325563"/>
          </a:xfrm>
        </p:spPr>
        <p:txBody>
          <a:bodyPr/>
          <a:lstStyle/>
          <a:p>
            <a:r>
              <a:rPr lang="tr-TR" b="1" dirty="0" smtClean="0"/>
              <a:t>DGS İLE GEÇİŞ YAPILABİLEN BÖLÜMLER</a:t>
            </a:r>
            <a:endParaRPr lang="tr-TR" b="1" dirty="0"/>
          </a:p>
        </p:txBody>
      </p:sp>
      <p:sp>
        <p:nvSpPr>
          <p:cNvPr id="3" name="2 İçerik Yer Tutucusu"/>
          <p:cNvSpPr>
            <a:spLocks noGrp="1"/>
          </p:cNvSpPr>
          <p:nvPr>
            <p:ph sz="quarter" idx="1"/>
          </p:nvPr>
        </p:nvSpPr>
        <p:spPr/>
        <p:txBody>
          <a:bodyPr>
            <a:normAutofit/>
          </a:bodyPr>
          <a:lstStyle/>
          <a:p>
            <a:pPr>
              <a:buNone/>
            </a:pPr>
            <a:r>
              <a:rPr lang="tr-TR" dirty="0" smtClean="0"/>
              <a:t>   </a:t>
            </a:r>
            <a:endParaRPr lang="tr-TR" dirty="0"/>
          </a:p>
        </p:txBody>
      </p:sp>
      <p:sp>
        <p:nvSpPr>
          <p:cNvPr id="4" name="3 Dikdörtgen"/>
          <p:cNvSpPr/>
          <p:nvPr/>
        </p:nvSpPr>
        <p:spPr>
          <a:xfrm>
            <a:off x="1088571" y="1195480"/>
            <a:ext cx="6096000" cy="5355312"/>
          </a:xfrm>
          <a:prstGeom prst="rect">
            <a:avLst/>
          </a:prstGeom>
        </p:spPr>
        <p:txBody>
          <a:bodyPr>
            <a:spAutoFit/>
          </a:bodyPr>
          <a:lstStyle/>
          <a:p>
            <a:r>
              <a:rPr lang="tr-TR" dirty="0" smtClean="0"/>
              <a:t>Bankacılık</a:t>
            </a:r>
            <a:br>
              <a:rPr lang="tr-TR" dirty="0" smtClean="0"/>
            </a:br>
            <a:r>
              <a:rPr lang="tr-TR" dirty="0" smtClean="0"/>
              <a:t>Bankacılık ve Sigortacılık</a:t>
            </a:r>
            <a:br>
              <a:rPr lang="tr-TR" dirty="0" smtClean="0"/>
            </a:br>
            <a:r>
              <a:rPr lang="tr-TR" dirty="0" smtClean="0"/>
              <a:t>Çalışma Ekonomisi ve Endüstri İlişkileri</a:t>
            </a:r>
            <a:br>
              <a:rPr lang="tr-TR" dirty="0" smtClean="0"/>
            </a:br>
            <a:r>
              <a:rPr lang="tr-TR" dirty="0" smtClean="0"/>
              <a:t>Ekonomi</a:t>
            </a:r>
            <a:br>
              <a:rPr lang="tr-TR" dirty="0" smtClean="0"/>
            </a:br>
            <a:r>
              <a:rPr lang="tr-TR" dirty="0" smtClean="0"/>
              <a:t>Ekonomi ve Finans</a:t>
            </a:r>
            <a:br>
              <a:rPr lang="tr-TR" dirty="0" smtClean="0"/>
            </a:br>
            <a:r>
              <a:rPr lang="tr-TR" dirty="0" smtClean="0"/>
              <a:t>Finans ve Bankacılık</a:t>
            </a:r>
            <a:br>
              <a:rPr lang="tr-TR" dirty="0" smtClean="0"/>
            </a:br>
            <a:r>
              <a:rPr lang="tr-TR" dirty="0" smtClean="0"/>
              <a:t>İktisat</a:t>
            </a:r>
            <a:br>
              <a:rPr lang="tr-TR" dirty="0" smtClean="0"/>
            </a:br>
            <a:r>
              <a:rPr lang="tr-TR" dirty="0" smtClean="0"/>
              <a:t>İşletme</a:t>
            </a:r>
            <a:br>
              <a:rPr lang="tr-TR" dirty="0" smtClean="0"/>
            </a:br>
            <a:r>
              <a:rPr lang="tr-TR" dirty="0" smtClean="0"/>
              <a:t>Lojistik Yönetimi</a:t>
            </a:r>
            <a:br>
              <a:rPr lang="tr-TR" dirty="0" smtClean="0"/>
            </a:br>
            <a:r>
              <a:rPr lang="tr-TR" dirty="0" smtClean="0"/>
              <a:t>Sermaye Piyasası</a:t>
            </a:r>
            <a:br>
              <a:rPr lang="tr-TR" dirty="0" smtClean="0"/>
            </a:br>
            <a:r>
              <a:rPr lang="tr-TR" dirty="0" smtClean="0"/>
              <a:t>Siyaset Bilimi ve Uluslararası İlişkiler</a:t>
            </a:r>
            <a:br>
              <a:rPr lang="tr-TR" dirty="0" smtClean="0"/>
            </a:br>
            <a:r>
              <a:rPr lang="tr-TR" dirty="0" smtClean="0"/>
              <a:t>Uluslararası Finans</a:t>
            </a:r>
            <a:br>
              <a:rPr lang="tr-TR" dirty="0" smtClean="0"/>
            </a:br>
            <a:r>
              <a:rPr lang="tr-TR" dirty="0" smtClean="0"/>
              <a:t>Uluslararası Finans ve Bankacılık</a:t>
            </a:r>
            <a:br>
              <a:rPr lang="tr-TR" dirty="0" smtClean="0"/>
            </a:br>
            <a:r>
              <a:rPr lang="tr-TR" dirty="0" smtClean="0"/>
              <a:t>Uluslararası İlişkiler</a:t>
            </a:r>
            <a:br>
              <a:rPr lang="tr-TR" dirty="0" smtClean="0"/>
            </a:br>
            <a:r>
              <a:rPr lang="tr-TR" dirty="0" smtClean="0"/>
              <a:t>Uluslararası İşletme Yönetimi</a:t>
            </a:r>
            <a:br>
              <a:rPr lang="tr-TR" dirty="0" smtClean="0"/>
            </a:br>
            <a:r>
              <a:rPr lang="tr-TR" dirty="0" smtClean="0"/>
              <a:t>Uluslararası Ticaret</a:t>
            </a:r>
            <a:br>
              <a:rPr lang="tr-TR" dirty="0" smtClean="0"/>
            </a:br>
            <a:r>
              <a:rPr lang="tr-TR" dirty="0" smtClean="0"/>
              <a:t>Uluslararası Ticaret ve Finansman</a:t>
            </a:r>
            <a:br>
              <a:rPr lang="tr-TR" dirty="0" smtClean="0"/>
            </a:br>
            <a:r>
              <a:rPr lang="tr-TR" dirty="0" smtClean="0"/>
              <a:t>Uluslararası Ticaret ve İşletmecilik</a:t>
            </a:r>
            <a:br>
              <a:rPr lang="tr-TR" dirty="0" smtClean="0"/>
            </a:br>
            <a:r>
              <a:rPr lang="tr-TR" dirty="0" smtClean="0"/>
              <a:t>Uluslararası Ticaret ve Lojistik</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90</TotalTime>
  <Words>337</Words>
  <Application>WPS Presentation</Application>
  <PresentationFormat>Özel</PresentationFormat>
  <Paragraphs>57</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Cumba</vt:lpstr>
      <vt:lpstr>DIŞ TİCARET</vt:lpstr>
      <vt:lpstr>Program Hakkında Bilgiler</vt:lpstr>
      <vt:lpstr>PROGRAM HAKKINDA BİLGİLER</vt:lpstr>
      <vt:lpstr>Program hakkında bilgiler</vt:lpstr>
      <vt:lpstr>Dış Ticaret Meslek Elemanı;</vt:lpstr>
      <vt:lpstr>Slayt 6</vt:lpstr>
      <vt:lpstr>Slayt 7</vt:lpstr>
      <vt:lpstr>Slayt 8</vt:lpstr>
      <vt:lpstr>DGS İLE GEÇİŞ YAPILABİLEN BÖLÜMLER</vt:lpstr>
      <vt:lpstr>KPSS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SİSTEM 5</dc:creator>
  <cp:lastModifiedBy>SİSTEM 3</cp:lastModifiedBy>
  <cp:revision>25</cp:revision>
  <dcterms:created xsi:type="dcterms:W3CDTF">2024-12-10T07:49:46Z</dcterms:created>
  <dcterms:modified xsi:type="dcterms:W3CDTF">2025-01-14T10:39:47Z</dcterms:modified>
</cp:coreProperties>
</file>