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4" r:id="rId3"/>
    <p:sldId id="257" r:id="rId4"/>
    <p:sldId id="258" r:id="rId5"/>
    <p:sldId id="259" r:id="rId6"/>
    <p:sldId id="260" r:id="rId7"/>
    <p:sldId id="261" r:id="rId8"/>
    <p:sldId id="262" r:id="rId9"/>
    <p:sldId id="266" r:id="rId10"/>
    <p:sldId id="263" r:id="rId11"/>
    <p:sldId id="265"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809" autoAdjust="0"/>
    <p:restoredTop sz="94660"/>
  </p:normalViewPr>
  <p:slideViewPr>
    <p:cSldViewPr snapToGrid="0">
      <p:cViewPr varScale="1">
        <p:scale>
          <a:sx n="73" d="100"/>
          <a:sy n="73" d="100"/>
        </p:scale>
        <p:origin x="-588"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3A1C593-65D0-4073-BCC9-577B9352EA97}" type="datetimeFigureOut">
              <a:rPr lang="en-US" smtClean="0"/>
              <a:pPr/>
              <a:t>1/14/2025</a:t>
            </a:fld>
            <a:endParaRPr lang="en-US"/>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en-US"/>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Slayt Numarası Yer Tutucusu"/>
          <p:cNvSpPr>
            <a:spLocks noGrp="1"/>
          </p:cNvSpPr>
          <p:nvPr>
            <p:ph type="sldNum" sz="quarter" idx="12"/>
          </p:nvPr>
        </p:nvSpPr>
        <p:spPr bwMode="auto">
          <a:xfrm>
            <a:off x="1767392" y="4928702"/>
            <a:ext cx="812800" cy="517524"/>
          </a:xfrm>
        </p:spPr>
        <p:txBody>
          <a:bodyPr/>
          <a:lstStyle/>
          <a:p>
            <a:fld id="{9B618960-8005-486C-9A75-10CB2AAC16F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3A1C593-65D0-4073-BCC9-577B9352EA97}" type="datetimeFigureOut">
              <a:rPr lang="en-US" smtClean="0"/>
              <a:pPr/>
              <a:t>1/14/2025</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3A1C593-65D0-4073-BCC9-577B9352EA97}" type="datetimeFigureOut">
              <a:rPr lang="en-US" smtClean="0"/>
              <a:pPr/>
              <a:t>1/14/2025</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3A1C593-65D0-4073-BCC9-577B9352EA97}" type="datetimeFigureOut">
              <a:rPr lang="en-US" smtClean="0"/>
              <a:pPr/>
              <a:t>1/14/2025</a:t>
            </a:fld>
            <a:endParaRPr lang="en-US"/>
          </a:p>
        </p:txBody>
      </p:sp>
      <p:sp>
        <p:nvSpPr>
          <p:cNvPr id="9" name="8 Slayt Numarası Yer Tutucusu"/>
          <p:cNvSpPr>
            <a:spLocks noGrp="1"/>
          </p:cNvSpPr>
          <p:nvPr>
            <p:ph type="sldNum" sz="quarter" idx="15"/>
          </p:nvPr>
        </p:nvSpPr>
        <p:spPr/>
        <p:txBody>
          <a:bodyPr rtlCol="0"/>
          <a:lstStyle/>
          <a:p>
            <a:fld id="{9B618960-8005-486C-9A75-10CB2AAC16F9}" type="slidenum">
              <a:rPr lang="en-US" smtClean="0"/>
              <a:pPr/>
              <a:t>‹#›</a:t>
            </a:fld>
            <a:endParaRPr lang="en-US"/>
          </a:p>
        </p:txBody>
      </p:sp>
      <p:sp>
        <p:nvSpPr>
          <p:cNvPr id="10" name="9 Altbilgi Yer Tutucusu"/>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3A1C593-65D0-4073-BCC9-577B9352EA97}" type="datetimeFigureOut">
              <a:rPr lang="en-US" smtClean="0"/>
              <a:pPr/>
              <a:t>1/14/2025</a:t>
            </a:fld>
            <a:endParaRPr lang="en-US"/>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en-US"/>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Slayt Numarası Yer Tutucusu"/>
          <p:cNvSpPr>
            <a:spLocks noGrp="1"/>
          </p:cNvSpPr>
          <p:nvPr>
            <p:ph type="sldNum" sz="quarter" idx="12"/>
          </p:nvPr>
        </p:nvSpPr>
        <p:spPr bwMode="auto">
          <a:xfrm>
            <a:off x="1787488" y="4928702"/>
            <a:ext cx="812800" cy="517524"/>
          </a:xfrm>
        </p:spPr>
        <p:txBody>
          <a:bodyPr/>
          <a:lstStyle/>
          <a:p>
            <a:fld id="{9B618960-8005-486C-9A75-10CB2AAC16F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3A1C593-65D0-4073-BCC9-577B9352EA97}" type="datetimeFigureOut">
              <a:rPr lang="en-US" smtClean="0"/>
              <a:pPr/>
              <a:t>1/14/2025</a:t>
            </a:fld>
            <a:endParaRPr lang="en-US"/>
          </a:p>
        </p:txBody>
      </p:sp>
      <p:sp>
        <p:nvSpPr>
          <p:cNvPr id="6" name="5 Altbilgi Yer Tutucusu"/>
          <p:cNvSpPr>
            <a:spLocks noGrp="1"/>
          </p:cNvSpPr>
          <p:nvPr>
            <p:ph type="ftr" sz="quarter" idx="11"/>
          </p:nvPr>
        </p:nvSpPr>
        <p:spPr/>
        <p:txBody>
          <a:bodyPr/>
          <a:lstStyle/>
          <a:p>
            <a:endParaRPr lang="en-US"/>
          </a:p>
        </p:txBody>
      </p:sp>
      <p:sp>
        <p:nvSpPr>
          <p:cNvPr id="7" name="6 Slayt Numarası Yer Tutucusu"/>
          <p:cNvSpPr>
            <a:spLocks noGrp="1"/>
          </p:cNvSpPr>
          <p:nvPr>
            <p:ph type="sldNum" sz="quarter" idx="12"/>
          </p:nvPr>
        </p:nvSpPr>
        <p:spPr/>
        <p:txBody>
          <a:bodyPr/>
          <a:lstStyle/>
          <a:p>
            <a:fld id="{9B618960-8005-486C-9A75-10CB2AAC16F9}" type="slidenum">
              <a:rPr lang="en-US" smtClean="0"/>
              <a:pPr/>
              <a:t>‹#›</a:t>
            </a:fld>
            <a:endParaRPr lang="en-US"/>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3A1C593-65D0-4073-BCC9-577B9352EA97}" type="datetimeFigureOut">
              <a:rPr lang="en-US" smtClean="0"/>
              <a:pPr/>
              <a:t>1/14/2025</a:t>
            </a:fld>
            <a:endParaRPr lang="en-US"/>
          </a:p>
        </p:txBody>
      </p:sp>
      <p:sp>
        <p:nvSpPr>
          <p:cNvPr id="8" name="7 Altbilgi Yer Tutucusu"/>
          <p:cNvSpPr>
            <a:spLocks noGrp="1"/>
          </p:cNvSpPr>
          <p:nvPr>
            <p:ph type="ftr" sz="quarter" idx="11"/>
          </p:nvPr>
        </p:nvSpPr>
        <p:spPr/>
        <p:txBody>
          <a:bodyPr/>
          <a:lstStyle/>
          <a:p>
            <a:endParaRPr lang="en-US"/>
          </a:p>
        </p:txBody>
      </p:sp>
      <p:sp>
        <p:nvSpPr>
          <p:cNvPr id="9" name="8 Slayt Numarası Yer Tutucusu"/>
          <p:cNvSpPr>
            <a:spLocks noGrp="1"/>
          </p:cNvSpPr>
          <p:nvPr>
            <p:ph type="sldNum" sz="quarter" idx="12"/>
          </p:nvPr>
        </p:nvSpPr>
        <p:spPr/>
        <p:txBody>
          <a:bodyPr/>
          <a:lstStyle/>
          <a:p>
            <a:fld id="{9B618960-8005-486C-9A75-10CB2AAC16F9}" type="slidenum">
              <a:rPr lang="en-US" smtClean="0"/>
              <a:pPr/>
              <a:t>‹#›</a:t>
            </a:fld>
            <a:endParaRPr lang="en-US"/>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3A1C593-65D0-4073-BCC9-577B9352EA97}" type="datetimeFigureOut">
              <a:rPr lang="en-US" smtClean="0"/>
              <a:pPr/>
              <a:t>1/14/2025</a:t>
            </a:fld>
            <a:endParaRPr lang="en-US"/>
          </a:p>
        </p:txBody>
      </p:sp>
      <p:sp>
        <p:nvSpPr>
          <p:cNvPr id="7" name="6 Slayt Numarası Yer Tutucusu"/>
          <p:cNvSpPr>
            <a:spLocks noGrp="1"/>
          </p:cNvSpPr>
          <p:nvPr>
            <p:ph type="sldNum" sz="quarter" idx="11"/>
          </p:nvPr>
        </p:nvSpPr>
        <p:spPr/>
        <p:txBody>
          <a:bodyPr rtlCol="0"/>
          <a:lstStyle/>
          <a:p>
            <a:fld id="{9B618960-8005-486C-9A75-10CB2AAC16F9}" type="slidenum">
              <a:rPr lang="en-US" smtClean="0"/>
              <a:pPr/>
              <a:t>‹#›</a:t>
            </a:fld>
            <a:endParaRPr lang="en-US"/>
          </a:p>
        </p:txBody>
      </p:sp>
      <p:sp>
        <p:nvSpPr>
          <p:cNvPr id="8" name="7 Altbilgi Yer Tutucusu"/>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3A1C593-65D0-4073-BCC9-577B9352EA97}" type="datetimeFigureOut">
              <a:rPr lang="en-US" smtClean="0"/>
              <a:pPr/>
              <a:t>1/14/2025</a:t>
            </a:fld>
            <a:endParaRPr lang="en-US"/>
          </a:p>
        </p:txBody>
      </p:sp>
      <p:sp>
        <p:nvSpPr>
          <p:cNvPr id="3" name="2 Altbilgi Yer Tutucusu"/>
          <p:cNvSpPr>
            <a:spLocks noGrp="1"/>
          </p:cNvSpPr>
          <p:nvPr>
            <p:ph type="ftr" sz="quarter" idx="11"/>
          </p:nvPr>
        </p:nvSpPr>
        <p:spPr/>
        <p:txBody>
          <a:bodyPr/>
          <a:lstStyle/>
          <a:p>
            <a:endParaRPr lang="en-US"/>
          </a:p>
        </p:txBody>
      </p:sp>
      <p:sp>
        <p:nvSpPr>
          <p:cNvPr id="4" name="3 Slayt Numarası Yer Tutucusu"/>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3A1C593-65D0-4073-BCC9-577B9352EA97}" type="datetimeFigureOut">
              <a:rPr lang="en-US" smtClean="0"/>
              <a:pPr/>
              <a:t>1/14/2025</a:t>
            </a:fld>
            <a:endParaRPr lang="en-US"/>
          </a:p>
        </p:txBody>
      </p:sp>
      <p:sp>
        <p:nvSpPr>
          <p:cNvPr id="22" name="21 Slayt Numarası Yer Tutucusu"/>
          <p:cNvSpPr>
            <a:spLocks noGrp="1"/>
          </p:cNvSpPr>
          <p:nvPr>
            <p:ph type="sldNum" sz="quarter" idx="15"/>
          </p:nvPr>
        </p:nvSpPr>
        <p:spPr/>
        <p:txBody>
          <a:bodyPr rtlCol="0"/>
          <a:lstStyle/>
          <a:p>
            <a:fld id="{9B618960-8005-486C-9A75-10CB2AAC16F9}" type="slidenum">
              <a:rPr lang="en-US" smtClean="0"/>
              <a:pPr/>
              <a:t>‹#›</a:t>
            </a:fld>
            <a:endParaRPr lang="en-US"/>
          </a:p>
        </p:txBody>
      </p:sp>
      <p:sp>
        <p:nvSpPr>
          <p:cNvPr id="23" name="22 Altbilgi Yer Tutucusu"/>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Veri Yer Tutucusu"/>
          <p:cNvSpPr>
            <a:spLocks noGrp="1"/>
          </p:cNvSpPr>
          <p:nvPr>
            <p:ph type="dt" sz="half" idx="10"/>
          </p:nvPr>
        </p:nvSpPr>
        <p:spPr/>
        <p:txBody>
          <a:bodyPr rtlCol="0"/>
          <a:lstStyle/>
          <a:p>
            <a:fld id="{63A1C593-65D0-4073-BCC9-577B9352EA97}" type="datetimeFigureOut">
              <a:rPr lang="en-US" smtClean="0"/>
              <a:pPr/>
              <a:t>1/14/2025</a:t>
            </a:fld>
            <a:endParaRPr lang="en-US"/>
          </a:p>
        </p:txBody>
      </p:sp>
      <p:sp>
        <p:nvSpPr>
          <p:cNvPr id="18" name="17 Slayt Numarası Yer Tutucusu"/>
          <p:cNvSpPr>
            <a:spLocks noGrp="1"/>
          </p:cNvSpPr>
          <p:nvPr>
            <p:ph type="sldNum" sz="quarter" idx="11"/>
          </p:nvPr>
        </p:nvSpPr>
        <p:spPr/>
        <p:txBody>
          <a:bodyPr rtlCol="0"/>
          <a:lstStyle/>
          <a:p>
            <a:fld id="{9B618960-8005-486C-9A75-10CB2AAC16F9}" type="slidenum">
              <a:rPr lang="en-US" smtClean="0"/>
              <a:pPr/>
              <a:t>‹#›</a:t>
            </a:fld>
            <a:endParaRPr lang="en-US"/>
          </a:p>
        </p:txBody>
      </p:sp>
      <p:sp>
        <p:nvSpPr>
          <p:cNvPr id="21" name="20 Altbilgi Yer Tutucusu"/>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3A1C593-65D0-4073-BCC9-577B9352EA97}" type="datetimeFigureOut">
              <a:rPr lang="en-US" smtClean="0"/>
              <a:pPr/>
              <a:t>1/14/2025</a:t>
            </a:fld>
            <a:endParaRPr lang="en-US"/>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9B618960-8005-486C-9A75-10CB2AAC16F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55965" y="1894114"/>
            <a:ext cx="9144000" cy="2387600"/>
          </a:xfrm>
        </p:spPr>
        <p:txBody>
          <a:bodyPr/>
          <a:lstStyle/>
          <a:p>
            <a:r>
              <a:rPr lang="tr-TR" b="1" dirty="0" smtClean="0"/>
              <a:t>Biyomedikal Cihaz Teknolojisi</a:t>
            </a:r>
            <a:endParaRPr lang="en-US" b="1" dirty="0"/>
          </a:p>
        </p:txBody>
      </p:sp>
      <p:sp>
        <p:nvSpPr>
          <p:cNvPr id="3" name="Subtitle 2"/>
          <p:cNvSpPr>
            <a:spLocks noGrp="1"/>
          </p:cNvSpPr>
          <p:nvPr>
            <p:ph type="subTitle" idx="1"/>
          </p:nvPr>
        </p:nvSpPr>
        <p:spPr/>
        <p:txBody>
          <a:bodyPr/>
          <a:lstStyle/>
          <a:p>
            <a:pPr algn="r"/>
            <a:r>
              <a:rPr lang="tr-TR" b="0" dirty="0" smtClean="0">
                <a:solidFill>
                  <a:schemeClr val="tx1"/>
                </a:solidFill>
              </a:rPr>
              <a:t>YUKARIGÖKLÜ ANADOLU LİSESİ</a:t>
            </a:r>
          </a:p>
          <a:p>
            <a:pPr algn="r"/>
            <a:r>
              <a:rPr lang="tr-TR" b="0" dirty="0" smtClean="0">
                <a:solidFill>
                  <a:schemeClr val="tx1"/>
                </a:solidFill>
              </a:rPr>
              <a:t>REHBERLİK SERVİSİ</a:t>
            </a:r>
            <a:endParaRPr lang="en-US" b="0" dirty="0">
              <a:solidFill>
                <a:schemeClr val="tx1"/>
              </a:solidFill>
            </a:endParaRPr>
          </a:p>
        </p:txBody>
      </p:sp>
    </p:spTree>
    <p:extLst>
      <p:ext uri="{BB962C8B-B14F-4D97-AF65-F5344CB8AC3E}">
        <p14:creationId xmlns:p14="http://schemas.microsoft.com/office/powerpoint/2010/main" xmlns="" val="30720133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DGS İLE GEÇİŞ YAPILABİLEN BÖLÜMLER</a:t>
            </a:r>
            <a:endParaRPr lang="tr-TR" b="1" dirty="0"/>
          </a:p>
        </p:txBody>
      </p:sp>
      <p:sp>
        <p:nvSpPr>
          <p:cNvPr id="3" name="2 İçerik Yer Tutucusu"/>
          <p:cNvSpPr>
            <a:spLocks noGrp="1"/>
          </p:cNvSpPr>
          <p:nvPr>
            <p:ph sz="quarter" idx="1"/>
          </p:nvPr>
        </p:nvSpPr>
        <p:spPr/>
        <p:txBody>
          <a:bodyPr>
            <a:normAutofit/>
          </a:bodyPr>
          <a:lstStyle/>
          <a:p>
            <a:pPr>
              <a:buNone/>
            </a:pPr>
            <a:r>
              <a:rPr lang="tr-TR" dirty="0" smtClean="0"/>
              <a:t>   Elektrik-Elektronik Mühendisliği</a:t>
            </a:r>
            <a:br>
              <a:rPr lang="tr-TR" dirty="0" smtClean="0"/>
            </a:br>
            <a:r>
              <a:rPr lang="tr-TR" dirty="0" smtClean="0"/>
              <a:t>Elektronik Mühendisliği</a:t>
            </a:r>
            <a:br>
              <a:rPr lang="tr-TR" dirty="0" smtClean="0"/>
            </a:br>
            <a:r>
              <a:rPr lang="tr-TR" dirty="0" smtClean="0"/>
              <a:t>Elektronik ve Haberleşme Mühendisliği</a:t>
            </a:r>
            <a:br>
              <a:rPr lang="tr-TR" dirty="0" smtClean="0"/>
            </a:br>
            <a:r>
              <a:rPr lang="tr-TR" dirty="0" smtClean="0"/>
              <a:t>Makine Mühendisliği</a:t>
            </a:r>
            <a:br>
              <a:rPr lang="tr-TR" dirty="0" smtClean="0"/>
            </a:br>
            <a:r>
              <a:rPr lang="tr-TR" dirty="0" smtClean="0"/>
              <a:t>Biyomedikal Mühendisliği</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KPSS</a:t>
            </a:r>
            <a:endParaRPr lang="tr-TR" dirty="0"/>
          </a:p>
        </p:txBody>
      </p:sp>
      <p:sp>
        <p:nvSpPr>
          <p:cNvPr id="4" name="İçerik Yer Tutucusu 2">
            <a:extLst>
              <a:ext uri="{FF2B5EF4-FFF2-40B4-BE49-F238E27FC236}">
                <a16:creationId xmlns="" xmlns:a16="http://schemas.microsoft.com/office/drawing/2014/main" id="{D925BAD3-D01F-2557-71E2-4520B4FAA11A}"/>
              </a:ext>
            </a:extLst>
          </p:cNvPr>
          <p:cNvSpPr>
            <a:spLocks noGrp="1"/>
          </p:cNvSpPr>
          <p:nvPr>
            <p:ph sz="quarter" idx="1"/>
          </p:nvPr>
        </p:nvSpPr>
        <p:spPr/>
        <p:txBody>
          <a:bodyPr>
            <a:normAutofit/>
          </a:bodyPr>
          <a:lstStyle/>
          <a:p>
            <a:r>
              <a:rPr lang="tr-TR" sz="2800" dirty="0">
                <a:latin typeface="Verdana" panose="020B0604030504040204" pitchFamily="34" charset="0"/>
                <a:ea typeface="Verdana" panose="020B0604030504040204" pitchFamily="34" charset="0"/>
              </a:rPr>
              <a:t>KPSS ÖNLİSANS SINAVINA GİRMEK GEREKMEKTEDİR.</a:t>
            </a:r>
          </a:p>
          <a:p>
            <a:endParaRPr lang="tr-TR" sz="2800" dirty="0">
              <a:latin typeface="Verdana" panose="020B0604030504040204" pitchFamily="34" charset="0"/>
              <a:ea typeface="Verdana" panose="020B0604030504040204" pitchFamily="34" charset="0"/>
            </a:endParaRPr>
          </a:p>
          <a:p>
            <a:pPr marL="0" indent="0">
              <a:buNone/>
            </a:pPr>
            <a:endParaRPr lang="tr-TR" sz="2800" dirty="0">
              <a:latin typeface="Verdana" panose="020B0604030504040204" pitchFamily="34" charset="0"/>
              <a:ea typeface="Verdana" panose="020B0604030504040204" pitchFamily="34" charset="0"/>
            </a:endParaRPr>
          </a:p>
          <a:p>
            <a:pPr marL="0" indent="0">
              <a:buNone/>
            </a:pPr>
            <a:endParaRPr lang="tr-TR" sz="2800" dirty="0">
              <a:latin typeface="Verdana" panose="020B0604030504040204" pitchFamily="34" charset="0"/>
              <a:ea typeface="Verdana" panose="020B0604030504040204" pitchFamily="34" charset="0"/>
            </a:endParaRPr>
          </a:p>
          <a:p>
            <a:r>
              <a:rPr lang="tr-TR" sz="2800" dirty="0">
                <a:latin typeface="Verdana" panose="020B0604030504040204" pitchFamily="34" charset="0"/>
                <a:ea typeface="Verdana" panose="020B0604030504040204" pitchFamily="34" charset="0"/>
              </a:rPr>
              <a:t>SINAV PUANI 2 YIL GEÇERLİDİR.</a:t>
            </a:r>
          </a:p>
          <a:p>
            <a:endParaRPr lang="tr-TR" sz="2800" dirty="0">
              <a:latin typeface="Verdana" panose="020B0604030504040204" pitchFamily="34" charset="0"/>
              <a:ea typeface="Verdana" panose="020B0604030504040204" pitchFamily="34" charset="0"/>
            </a:endParaRPr>
          </a:p>
          <a:p>
            <a:endParaRPr lang="tr-TR" sz="2800" dirty="0">
              <a:latin typeface="Verdana" panose="020B0604030504040204" pitchFamily="34" charset="0"/>
              <a:ea typeface="Verdana" panose="020B0604030504040204"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KPSS (ÖNLİSANS)</a:t>
            </a:r>
            <a:endParaRPr lang="tr-TR" dirty="0"/>
          </a:p>
        </p:txBody>
      </p:sp>
      <p:sp>
        <p:nvSpPr>
          <p:cNvPr id="3" name="2 İçerik Yer Tutucusu"/>
          <p:cNvSpPr>
            <a:spLocks noGrp="1"/>
          </p:cNvSpPr>
          <p:nvPr>
            <p:ph sz="quarter" idx="1"/>
          </p:nvPr>
        </p:nvSpPr>
        <p:spPr/>
        <p:txBody>
          <a:bodyPr/>
          <a:lstStyle/>
          <a:p>
            <a:pPr>
              <a:buNone/>
            </a:pPr>
            <a:r>
              <a:rPr lang="tr-TR" dirty="0" smtClean="0"/>
              <a:t>83, ancak devlete </a:t>
            </a:r>
            <a:r>
              <a:rPr lang="tr-TR" smtClean="0"/>
              <a:t>alım sayıları az.</a:t>
            </a:r>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dirty="0" smtClean="0"/>
              <a:t>Tıp ve biyolojinin teknik alanında çalışmak, bu alanlarda kullanılan cihaz, araç ve gereçlerin kullanımı ve montajını yapmak tam da bu mesleğin ana gövdesini oluşturuyor. Biyomedikal Cihaz Teknikerini daha ayrıntılı tanımak ister misiniz?</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PROGRAM HAKKINDA BİLGİLER</a:t>
            </a:r>
            <a:endParaRPr lang="tr-TR" b="1" dirty="0"/>
          </a:p>
        </p:txBody>
      </p:sp>
      <p:sp>
        <p:nvSpPr>
          <p:cNvPr id="3" name="2 İçerik Yer Tutucusu"/>
          <p:cNvSpPr>
            <a:spLocks noGrp="1"/>
          </p:cNvSpPr>
          <p:nvPr>
            <p:ph sz="quarter" idx="1"/>
          </p:nvPr>
        </p:nvSpPr>
        <p:spPr/>
        <p:txBody>
          <a:bodyPr/>
          <a:lstStyle/>
          <a:p>
            <a:r>
              <a:rPr lang="tr-TR" dirty="0" smtClean="0"/>
              <a:t>2 yıllık </a:t>
            </a:r>
            <a:r>
              <a:rPr lang="tr-TR" dirty="0" err="1" smtClean="0"/>
              <a:t>önlisans</a:t>
            </a:r>
            <a:r>
              <a:rPr lang="tr-TR" dirty="0" smtClean="0"/>
              <a:t> programıdır.</a:t>
            </a:r>
          </a:p>
          <a:p>
            <a:endParaRPr lang="tr-TR" dirty="0" smtClean="0"/>
          </a:p>
          <a:p>
            <a:r>
              <a:rPr lang="tr-TR" dirty="0" smtClean="0"/>
              <a:t>Sağlık bölümüdür.</a:t>
            </a:r>
          </a:p>
          <a:p>
            <a:pPr marL="0" indent="0" algn="just">
              <a:buNone/>
            </a:pPr>
            <a:endParaRPr lang="tr-TR" b="1" dirty="0" smtClean="0">
              <a:latin typeface="Verdana" panose="020B0604030504040204" pitchFamily="34" charset="0"/>
              <a:ea typeface="Verdana" panose="020B0604030504040204" pitchFamily="34" charset="0"/>
            </a:endParaRPr>
          </a:p>
          <a:p>
            <a:r>
              <a:rPr lang="tr-TR" dirty="0" smtClean="0"/>
              <a:t>Biyomedikal Cihaz Teknikeri tıpta ve biyolojik bilimlerde kullanılan alet ve cihazların montajı, kullanımı, bakım ve onarımı konularında çalışan kişidir.</a:t>
            </a:r>
          </a:p>
          <a:p>
            <a:pPr>
              <a:buNone/>
            </a:pP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t>Program hakkında bilgiler</a:t>
            </a:r>
            <a:endParaRPr lang="tr-TR" b="1" dirty="0"/>
          </a:p>
        </p:txBody>
      </p:sp>
      <p:sp>
        <p:nvSpPr>
          <p:cNvPr id="3" name="2 İçerik Yer Tutucusu"/>
          <p:cNvSpPr>
            <a:spLocks noGrp="1"/>
          </p:cNvSpPr>
          <p:nvPr>
            <p:ph sz="quarter" idx="1"/>
          </p:nvPr>
        </p:nvSpPr>
        <p:spPr/>
        <p:txBody>
          <a:bodyPr/>
          <a:lstStyle/>
          <a:p>
            <a:pPr>
              <a:buNone/>
            </a:pPr>
            <a:r>
              <a:rPr lang="tr-TR" b="1" dirty="0" smtClean="0"/>
              <a:t>En Yüksek</a:t>
            </a:r>
          </a:p>
          <a:p>
            <a:pPr>
              <a:buNone/>
            </a:pPr>
            <a:endParaRPr lang="tr-TR" dirty="0" smtClean="0"/>
          </a:p>
          <a:p>
            <a:pPr>
              <a:buNone/>
            </a:pPr>
            <a:r>
              <a:rPr lang="tr-TR" dirty="0" smtClean="0"/>
              <a:t>Ankara Üniversitesi 661 bin</a:t>
            </a:r>
          </a:p>
          <a:p>
            <a:pPr>
              <a:buNone/>
            </a:pPr>
            <a:endParaRPr lang="tr-TR" b="1" dirty="0" smtClean="0"/>
          </a:p>
          <a:p>
            <a:pPr>
              <a:buNone/>
            </a:pPr>
            <a:r>
              <a:rPr lang="tr-TR" b="1" dirty="0" smtClean="0"/>
              <a:t>En Düşük</a:t>
            </a:r>
          </a:p>
          <a:p>
            <a:pPr>
              <a:buNone/>
            </a:pPr>
            <a:endParaRPr lang="tr-TR" dirty="0" smtClean="0"/>
          </a:p>
          <a:p>
            <a:pPr>
              <a:buNone/>
            </a:pPr>
            <a:r>
              <a:rPr lang="tr-TR" dirty="0" smtClean="0"/>
              <a:t>Ağrı İbrahim Çeçen Üniversitesi 1.678.000</a:t>
            </a:r>
            <a:endParaRPr lang="tr-TR" dirty="0"/>
          </a:p>
        </p:txBody>
      </p:sp>
      <p:pic>
        <p:nvPicPr>
          <p:cNvPr id="4" name="3 Resim" descr="WhatsApp Image 2024-12-12 at 20.29.02.jpeg"/>
          <p:cNvPicPr>
            <a:picLocks noChangeAspect="1"/>
          </p:cNvPicPr>
          <p:nvPr/>
        </p:nvPicPr>
        <p:blipFill>
          <a:blip r:embed="rId2"/>
          <a:stretch>
            <a:fillRect/>
          </a:stretch>
        </p:blipFill>
        <p:spPr>
          <a:xfrm>
            <a:off x="0" y="0"/>
            <a:ext cx="12192000" cy="685800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33698" y="0"/>
            <a:ext cx="10515600" cy="1325563"/>
          </a:xfrm>
        </p:spPr>
        <p:txBody>
          <a:bodyPr>
            <a:normAutofit/>
          </a:bodyPr>
          <a:lstStyle/>
          <a:p>
            <a:r>
              <a:rPr lang="tr-TR" sz="2800" dirty="0" smtClean="0"/>
              <a:t>Biyomedikal Cihaz Teknikeri:</a:t>
            </a:r>
            <a:endParaRPr lang="tr-TR" sz="2800" dirty="0"/>
          </a:p>
        </p:txBody>
      </p:sp>
      <p:sp>
        <p:nvSpPr>
          <p:cNvPr id="3" name="2 İçerik Yer Tutucusu"/>
          <p:cNvSpPr>
            <a:spLocks noGrp="1"/>
          </p:cNvSpPr>
          <p:nvPr>
            <p:ph sz="quarter" idx="1"/>
          </p:nvPr>
        </p:nvSpPr>
        <p:spPr>
          <a:xfrm>
            <a:off x="609600" y="1796143"/>
            <a:ext cx="9956800" cy="4873752"/>
          </a:xfrm>
        </p:spPr>
        <p:txBody>
          <a:bodyPr>
            <a:normAutofit/>
          </a:bodyPr>
          <a:lstStyle/>
          <a:p>
            <a:r>
              <a:rPr lang="tr-TR" dirty="0" smtClean="0"/>
              <a:t>Tıp ve biyolojik bilimlerde, kimya ve Ar-</a:t>
            </a:r>
            <a:r>
              <a:rPr lang="tr-TR" dirty="0" err="1" smtClean="0"/>
              <a:t>Ge</a:t>
            </a:r>
            <a:r>
              <a:rPr lang="tr-TR" dirty="0" smtClean="0"/>
              <a:t> </a:t>
            </a:r>
            <a:r>
              <a:rPr lang="tr-TR" dirty="0" err="1" smtClean="0"/>
              <a:t>laboratuvarlarında</a:t>
            </a:r>
            <a:r>
              <a:rPr lang="tr-TR" dirty="0" smtClean="0"/>
              <a:t> kullanılan alet ve cihazları şemalara uygun olarak yerlerine monte eder,</a:t>
            </a:r>
          </a:p>
          <a:p>
            <a:pPr>
              <a:buNone/>
            </a:pPr>
            <a:r>
              <a:rPr lang="tr-TR" dirty="0" smtClean="0"/>
              <a:t>• Aletlerin nasıl ve ne şekilde kullanıldığını ilgililere gösterir,</a:t>
            </a:r>
          </a:p>
          <a:p>
            <a:pPr>
              <a:buNone/>
            </a:pPr>
            <a:r>
              <a:rPr lang="tr-TR" dirty="0" smtClean="0"/>
              <a:t>• Aletlerin bakım ve onarımını yapar.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pPr>
              <a:buNone/>
            </a:pPr>
            <a:endParaRPr lang="tr-TR" dirty="0"/>
          </a:p>
        </p:txBody>
      </p:sp>
      <p:sp>
        <p:nvSpPr>
          <p:cNvPr id="4" name="3 Dikdörtgen"/>
          <p:cNvSpPr/>
          <p:nvPr/>
        </p:nvSpPr>
        <p:spPr>
          <a:xfrm>
            <a:off x="1267096" y="2129246"/>
            <a:ext cx="9810205" cy="923330"/>
          </a:xfrm>
          <a:prstGeom prst="rect">
            <a:avLst/>
          </a:prstGeom>
        </p:spPr>
        <p:txBody>
          <a:bodyPr wrap="square">
            <a:spAutoFit/>
          </a:bodyPr>
          <a:lstStyle/>
          <a:p>
            <a:r>
              <a:rPr lang="tr-TR" dirty="0" smtClean="0"/>
              <a:t>Biyomedikal Cihaz Teknikeri olmak isteyenlerin temel bilimlere, özellikle fiziğin elektrik ve mekanik konularına ilgili, bu alanda başarılı, şekil ilişkilerini algılayabilme ve bir şemayı okuyabilme yeteneğine sahip, el becerisi olan, ayrıntıları görebilen, sorumluluk sahibi ve dikkatli kişiler olması gerekir.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pPr>
              <a:buNone/>
            </a:pPr>
            <a:r>
              <a:rPr lang="tr-TR" dirty="0" smtClean="0"/>
              <a:t>Biyomedikal Cihaz Teknikerleri temiz, iyi aydınlatılmış ve ısıtılmış kapalı ortamlarda çalışırlar. Genellikle sağlık personeli ve diğer teknik personelle iletişim hâlindedirler.</a:t>
            </a:r>
          </a:p>
          <a:p>
            <a:pPr>
              <a:buNone/>
            </a:pP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r>
              <a:rPr lang="tr-TR" dirty="0" smtClean="0"/>
              <a:t>Mesleğin eğitimi üniversitelere bağlı meslek yüksekokullarının Biyomedikal Cihaz Teknolojisi bölümünde verilmektedir.</a:t>
            </a:r>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pPr>
              <a:buNone/>
            </a:pPr>
            <a:r>
              <a:rPr lang="tr-TR" dirty="0" smtClean="0"/>
              <a:t>   Biyomedikal Cihaz Teknikerleri resmi ve özel sağlık kuruluşlarında, dispanserlerde, tıp, gıda, kimya </a:t>
            </a:r>
            <a:r>
              <a:rPr lang="tr-TR" dirty="0" err="1" smtClean="0"/>
              <a:t>laboratuvarlarında</a:t>
            </a:r>
            <a:r>
              <a:rPr lang="tr-TR" dirty="0" smtClean="0"/>
              <a:t> çalışabilirler. Ayrıca serbest çalışma imkânına da sahiptirler. Ülkemizde sağlık hizmetlerinin yaygınlaştırılmasına paralel olarak çalışma alanları giderek genişlemektedir.</a:t>
            </a:r>
          </a:p>
          <a:p>
            <a:pPr>
              <a:buNone/>
            </a:pP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70</TotalTime>
  <Words>285</Words>
  <Application>WPS Presentation</Application>
  <PresentationFormat>Özel</PresentationFormat>
  <Paragraphs>36</Paragraphs>
  <Slides>12</Slides>
  <Notes>0</Notes>
  <HiddenSlides>0</HiddenSlides>
  <MMClips>0</MMClips>
  <ScaleCrop>false</ScaleCrop>
  <HeadingPairs>
    <vt:vector size="4" baseType="variant">
      <vt:variant>
        <vt:lpstr>Tema</vt:lpstr>
      </vt:variant>
      <vt:variant>
        <vt:i4>1</vt:i4>
      </vt:variant>
      <vt:variant>
        <vt:lpstr>Slayt Başlıkları</vt:lpstr>
      </vt:variant>
      <vt:variant>
        <vt:i4>12</vt:i4>
      </vt:variant>
    </vt:vector>
  </HeadingPairs>
  <TitlesOfParts>
    <vt:vector size="13" baseType="lpstr">
      <vt:lpstr>Cumba</vt:lpstr>
      <vt:lpstr>Biyomedikal Cihaz Teknolojisi</vt:lpstr>
      <vt:lpstr>Slayt 2</vt:lpstr>
      <vt:lpstr>PROGRAM HAKKINDA BİLGİLER</vt:lpstr>
      <vt:lpstr>Program hakkında bilgiler</vt:lpstr>
      <vt:lpstr>Biyomedikal Cihaz Teknikeri:</vt:lpstr>
      <vt:lpstr>Slayt 6</vt:lpstr>
      <vt:lpstr>Slayt 7</vt:lpstr>
      <vt:lpstr>Slayt 8</vt:lpstr>
      <vt:lpstr>Slayt 9</vt:lpstr>
      <vt:lpstr>DGS İLE GEÇİŞ YAPILABİLEN BÖLÜMLER</vt:lpstr>
      <vt:lpstr>KPSS</vt:lpstr>
      <vt:lpstr>KPSS (ÖNLİSANS)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WPS Presentation</dc:title>
  <dc:creator>SİSTEM 5</dc:creator>
  <cp:lastModifiedBy>SİSTEM 3</cp:lastModifiedBy>
  <cp:revision>22</cp:revision>
  <dcterms:created xsi:type="dcterms:W3CDTF">2024-12-10T07:49:46Z</dcterms:created>
  <dcterms:modified xsi:type="dcterms:W3CDTF">2025-01-14T10:37:56Z</dcterms:modified>
</cp:coreProperties>
</file>