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A737CDB-425E-4AA2-83FF-485257A5FBB0}" type="datetimeFigureOut">
              <a:rPr lang="tr-TR" smtClean="0"/>
              <a:pPr/>
              <a:t>14.01.2025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B2E4E34-A7DF-4944-A193-6E39916C9B36}" type="slidenum">
              <a:rPr lang="tr-TR" smtClean="0"/>
              <a:pPr/>
              <a:t>‹#›</a:t>
            </a:fld>
            <a:endParaRPr lang="tr-TR"/>
          </a:p>
        </p:txBody>
      </p:sp>
    </p:spTree>
    <p:extLst>
      <p:ext uri="{BB962C8B-B14F-4D97-AF65-F5344CB8AC3E}">
        <p14:creationId xmlns:p14="http://schemas.microsoft.com/office/powerpoint/2010/main" xmlns="" val="213243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737CDB-425E-4AA2-83FF-485257A5FBB0}" type="datetimeFigureOut">
              <a:rPr lang="tr-TR" smtClean="0"/>
              <a:pPr/>
              <a:t>14.01.2025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2E4E34-A7DF-4944-A193-6E39916C9B36}" type="slidenum">
              <a:rPr lang="tr-TR" smtClean="0"/>
              <a:pPr/>
              <a:t>‹#›</a:t>
            </a:fld>
            <a:endParaRPr lang="tr-TR"/>
          </a:p>
        </p:txBody>
      </p:sp>
    </p:spTree>
    <p:extLst>
      <p:ext uri="{BB962C8B-B14F-4D97-AF65-F5344CB8AC3E}">
        <p14:creationId xmlns:p14="http://schemas.microsoft.com/office/powerpoint/2010/main" xmlns="" val="1456361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737CDB-425E-4AA2-83FF-485257A5FBB0}" type="datetimeFigureOut">
              <a:rPr lang="tr-TR" smtClean="0"/>
              <a:pPr/>
              <a:t>14.01.2025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2E4E34-A7DF-4944-A193-6E39916C9B36}" type="slidenum">
              <a:rPr lang="tr-TR" smtClean="0"/>
              <a:pPr/>
              <a:t>‹#›</a:t>
            </a:fld>
            <a:endParaRPr lang="tr-TR"/>
          </a:p>
        </p:txBody>
      </p:sp>
    </p:spTree>
    <p:extLst>
      <p:ext uri="{BB962C8B-B14F-4D97-AF65-F5344CB8AC3E}">
        <p14:creationId xmlns:p14="http://schemas.microsoft.com/office/powerpoint/2010/main" xmlns="" val="25354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737CDB-425E-4AA2-83FF-485257A5FBB0}" type="datetimeFigureOut">
              <a:rPr lang="tr-TR" smtClean="0"/>
              <a:pPr/>
              <a:t>14.01.2025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B2E4E34-A7DF-4944-A193-6E39916C9B36}" type="slidenum">
              <a:rPr lang="tr-TR" smtClean="0"/>
              <a:pPr/>
              <a:t>‹#›</a:t>
            </a:fld>
            <a:endParaRPr lang="tr-TR"/>
          </a:p>
        </p:txBody>
      </p:sp>
    </p:spTree>
    <p:extLst>
      <p:ext uri="{BB962C8B-B14F-4D97-AF65-F5344CB8AC3E}">
        <p14:creationId xmlns:p14="http://schemas.microsoft.com/office/powerpoint/2010/main" xmlns="" val="338372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EA737CDB-425E-4AA2-83FF-485257A5FBB0}" type="datetimeFigureOut">
              <a:rPr lang="tr-TR" smtClean="0"/>
              <a:pPr/>
              <a:t>14.01.2025</a:t>
            </a:fld>
            <a:endParaRPr lang="tr-TR"/>
          </a:p>
        </p:txBody>
      </p:sp>
      <p:sp>
        <p:nvSpPr>
          <p:cNvPr id="5" name="Footer Placeholder 4"/>
          <p:cNvSpPr>
            <a:spLocks noGrp="1"/>
          </p:cNvSpPr>
          <p:nvPr>
            <p:ph type="ftr" sz="quarter" idx="11"/>
          </p:nvPr>
        </p:nvSpPr>
        <p:spPr>
          <a:xfrm>
            <a:off x="2182708" y="6272784"/>
            <a:ext cx="6327648" cy="365125"/>
          </a:xfrm>
        </p:spPr>
        <p:txBody>
          <a:body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B2E4E34-A7DF-4944-A193-6E39916C9B36}" type="slidenum">
              <a:rPr lang="tr-TR" smtClean="0"/>
              <a:pPr/>
              <a:t>‹#›</a:t>
            </a:fld>
            <a:endParaRPr lang="tr-TR"/>
          </a:p>
        </p:txBody>
      </p:sp>
    </p:spTree>
    <p:extLst>
      <p:ext uri="{BB962C8B-B14F-4D97-AF65-F5344CB8AC3E}">
        <p14:creationId xmlns:p14="http://schemas.microsoft.com/office/powerpoint/2010/main" xmlns="" val="412364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A737CDB-425E-4AA2-83FF-485257A5FBB0}" type="datetimeFigureOut">
              <a:rPr lang="tr-TR" smtClean="0"/>
              <a:pPr/>
              <a:t>14.01.2025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B2E4E34-A7DF-4944-A193-6E39916C9B36}" type="slidenum">
              <a:rPr lang="tr-TR" smtClean="0"/>
              <a:pPr/>
              <a:t>‹#›</a:t>
            </a:fld>
            <a:endParaRPr lang="tr-TR"/>
          </a:p>
        </p:txBody>
      </p:sp>
    </p:spTree>
    <p:extLst>
      <p:ext uri="{BB962C8B-B14F-4D97-AF65-F5344CB8AC3E}">
        <p14:creationId xmlns:p14="http://schemas.microsoft.com/office/powerpoint/2010/main" xmlns="" val="17015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A737CDB-425E-4AA2-83FF-485257A5FBB0}" type="datetimeFigureOut">
              <a:rPr lang="tr-TR" smtClean="0"/>
              <a:pPr/>
              <a:t>14.01.2025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B2E4E34-A7DF-4944-A193-6E39916C9B36}" type="slidenum">
              <a:rPr lang="tr-TR" smtClean="0"/>
              <a:pPr/>
              <a:t>‹#›</a:t>
            </a:fld>
            <a:endParaRPr lang="tr-TR"/>
          </a:p>
        </p:txBody>
      </p:sp>
    </p:spTree>
    <p:extLst>
      <p:ext uri="{BB962C8B-B14F-4D97-AF65-F5344CB8AC3E}">
        <p14:creationId xmlns:p14="http://schemas.microsoft.com/office/powerpoint/2010/main" xmlns="" val="422415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A737CDB-425E-4AA2-83FF-485257A5FBB0}" type="datetimeFigureOut">
              <a:rPr lang="tr-TR" smtClean="0"/>
              <a:pPr/>
              <a:t>14.01.2025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B2E4E34-A7DF-4944-A193-6E39916C9B36}" type="slidenum">
              <a:rPr lang="tr-TR" smtClean="0"/>
              <a:pPr/>
              <a:t>‹#›</a:t>
            </a:fld>
            <a:endParaRPr lang="tr-TR"/>
          </a:p>
        </p:txBody>
      </p:sp>
    </p:spTree>
    <p:extLst>
      <p:ext uri="{BB962C8B-B14F-4D97-AF65-F5344CB8AC3E}">
        <p14:creationId xmlns:p14="http://schemas.microsoft.com/office/powerpoint/2010/main" xmlns="" val="186832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37CDB-425E-4AA2-83FF-485257A5FBB0}" type="datetimeFigureOut">
              <a:rPr lang="tr-TR" smtClean="0"/>
              <a:pPr/>
              <a:t>14.01.2025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B2E4E34-A7DF-4944-A193-6E39916C9B36}" type="slidenum">
              <a:rPr lang="tr-TR" smtClean="0"/>
              <a:pPr/>
              <a:t>‹#›</a:t>
            </a:fld>
            <a:endParaRPr lang="tr-TR"/>
          </a:p>
        </p:txBody>
      </p:sp>
    </p:spTree>
    <p:extLst>
      <p:ext uri="{BB962C8B-B14F-4D97-AF65-F5344CB8AC3E}">
        <p14:creationId xmlns:p14="http://schemas.microsoft.com/office/powerpoint/2010/main" xmlns="" val="253195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737CDB-425E-4AA2-83FF-485257A5FBB0}" type="datetimeFigureOut">
              <a:rPr lang="tr-TR" smtClean="0"/>
              <a:pPr/>
              <a:t>14.01.2025</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B2E4E34-A7DF-4944-A193-6E39916C9B36}" type="slidenum">
              <a:rPr lang="tr-TR" smtClean="0"/>
              <a:pPr/>
              <a:t>‹#›</a:t>
            </a:fld>
            <a:endParaRPr lang="tr-TR"/>
          </a:p>
        </p:txBody>
      </p:sp>
    </p:spTree>
    <p:extLst>
      <p:ext uri="{BB962C8B-B14F-4D97-AF65-F5344CB8AC3E}">
        <p14:creationId xmlns:p14="http://schemas.microsoft.com/office/powerpoint/2010/main" xmlns="" val="258421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737CDB-425E-4AA2-83FF-485257A5FBB0}" type="datetimeFigureOut">
              <a:rPr lang="tr-TR" smtClean="0"/>
              <a:pPr/>
              <a:t>14.01.2025</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B2E4E34-A7DF-4944-A193-6E39916C9B36}" type="slidenum">
              <a:rPr lang="tr-TR" smtClean="0"/>
              <a:pPr/>
              <a:t>‹#›</a:t>
            </a:fld>
            <a:endParaRPr lang="tr-TR"/>
          </a:p>
        </p:txBody>
      </p:sp>
    </p:spTree>
    <p:extLst>
      <p:ext uri="{BB962C8B-B14F-4D97-AF65-F5344CB8AC3E}">
        <p14:creationId xmlns:p14="http://schemas.microsoft.com/office/powerpoint/2010/main" xmlns="" val="72250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A737CDB-425E-4AA2-83FF-485257A5FBB0}" type="datetimeFigureOut">
              <a:rPr lang="tr-TR" smtClean="0"/>
              <a:pPr/>
              <a:t>14.01.2025</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B2E4E34-A7DF-4944-A193-6E39916C9B36}" type="slidenum">
              <a:rPr lang="tr-TR" smtClean="0"/>
              <a:pPr/>
              <a:t>‹#›</a:t>
            </a:fld>
            <a:endParaRPr lang="tr-TR"/>
          </a:p>
        </p:txBody>
      </p:sp>
    </p:spTree>
    <p:extLst>
      <p:ext uri="{BB962C8B-B14F-4D97-AF65-F5344CB8AC3E}">
        <p14:creationId xmlns:p14="http://schemas.microsoft.com/office/powerpoint/2010/main" xmlns="" val="1639276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6FE8350-FAE9-512D-7F00-F35F34C4C8C3}"/>
              </a:ext>
            </a:extLst>
          </p:cNvPr>
          <p:cNvSpPr>
            <a:spLocks noGrp="1"/>
          </p:cNvSpPr>
          <p:nvPr>
            <p:ph type="ctrTitle"/>
          </p:nvPr>
        </p:nvSpPr>
        <p:spPr/>
        <p:txBody>
          <a:bodyPr/>
          <a:lstStyle/>
          <a:p>
            <a:r>
              <a:rPr lang="tr-TR" dirty="0"/>
              <a:t>GASTRONOMİ VE MUTFAK SANATLARI</a:t>
            </a:r>
          </a:p>
        </p:txBody>
      </p:sp>
      <p:pic>
        <p:nvPicPr>
          <p:cNvPr id="1030" name="Picture 6" descr="Mutfak Şef Aşçı Vektör Şeffaf PNG | PNG Mart">
            <a:extLst>
              <a:ext uri="{FF2B5EF4-FFF2-40B4-BE49-F238E27FC236}">
                <a16:creationId xmlns:a16="http://schemas.microsoft.com/office/drawing/2014/main" xmlns="" id="{48C8D189-1F5D-EC83-C1A1-DD8DEE1F718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13775" y="3429000"/>
            <a:ext cx="3460037" cy="33157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501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FD18C71-7A5B-C019-85E1-9861E16E2AA3}"/>
              </a:ext>
            </a:extLst>
          </p:cNvPr>
          <p:cNvSpPr>
            <a:spLocks noGrp="1"/>
          </p:cNvSpPr>
          <p:nvPr>
            <p:ph type="title"/>
          </p:nvPr>
        </p:nvSpPr>
        <p:spPr/>
        <p:txBody>
          <a:bodyPr/>
          <a:lstStyle/>
          <a:p>
            <a:r>
              <a:rPr lang="tr-TR" dirty="0"/>
              <a:t>Program hakkında bilgiler</a:t>
            </a:r>
          </a:p>
        </p:txBody>
      </p:sp>
      <p:sp>
        <p:nvSpPr>
          <p:cNvPr id="3" name="İçerik Yer Tutucusu 2">
            <a:extLst>
              <a:ext uri="{FF2B5EF4-FFF2-40B4-BE49-F238E27FC236}">
                <a16:creationId xmlns:a16="http://schemas.microsoft.com/office/drawing/2014/main" xmlns="" id="{A6D0899D-51EF-4CA1-A415-CEC4AF909F65}"/>
              </a:ext>
            </a:extLst>
          </p:cNvPr>
          <p:cNvSpPr>
            <a:spLocks noGrp="1"/>
          </p:cNvSpPr>
          <p:nvPr>
            <p:ph idx="1"/>
          </p:nvPr>
        </p:nvSpPr>
        <p:spPr/>
        <p:txBody>
          <a:bodyPr>
            <a:normAutofit/>
          </a:bodyPr>
          <a:lstStyle/>
          <a:p>
            <a:pPr algn="just"/>
            <a:r>
              <a:rPr lang="tr-TR" sz="2800" dirty="0">
                <a:latin typeface="Verdana" panose="020B0604030504040204" pitchFamily="34" charset="0"/>
                <a:ea typeface="Verdana" panose="020B0604030504040204" pitchFamily="34" charset="0"/>
              </a:rPr>
              <a:t>4 YILLIK LİSANS PROGRAMIDIR</a:t>
            </a:r>
          </a:p>
          <a:p>
            <a:pPr marL="0" indent="0" algn="just">
              <a:buNone/>
            </a:pPr>
            <a:endParaRPr lang="tr-TR" sz="2800" dirty="0">
              <a:latin typeface="Verdana" panose="020B0604030504040204" pitchFamily="34" charset="0"/>
              <a:ea typeface="Verdana" panose="020B0604030504040204" pitchFamily="34" charset="0"/>
            </a:endParaRPr>
          </a:p>
          <a:p>
            <a:pPr algn="just"/>
            <a:r>
              <a:rPr lang="tr-TR" sz="2800" dirty="0">
                <a:latin typeface="Verdana" panose="020B0604030504040204" pitchFamily="34" charset="0"/>
                <a:ea typeface="Verdana" panose="020B0604030504040204" pitchFamily="34" charset="0"/>
              </a:rPr>
              <a:t>SÖZEL ALANDAN ALIM YAPMAKTADIR.</a:t>
            </a:r>
          </a:p>
          <a:p>
            <a:pPr marL="0" indent="0" algn="just">
              <a:buNone/>
            </a:pPr>
            <a:endParaRPr lang="tr-TR" sz="2800" dirty="0">
              <a:latin typeface="Verdana" panose="020B0604030504040204" pitchFamily="34" charset="0"/>
              <a:ea typeface="Verdana" panose="020B0604030504040204" pitchFamily="34" charset="0"/>
            </a:endParaRPr>
          </a:p>
          <a:p>
            <a:pPr algn="just"/>
            <a:r>
              <a:rPr lang="tr-TR" sz="2800" dirty="0">
                <a:latin typeface="Verdana" panose="020B0604030504040204" pitchFamily="34" charset="0"/>
                <a:ea typeface="Verdana" panose="020B0604030504040204" pitchFamily="34" charset="0"/>
              </a:rPr>
              <a:t>2 YILLIK ÖNLİSANS BÖLÜMÜ VARDIR (AŞÇILIK)</a:t>
            </a:r>
          </a:p>
          <a:p>
            <a:pPr marL="0" indent="0" algn="just">
              <a:buNone/>
            </a:pPr>
            <a:endParaRPr lang="tr-TR"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239597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B16ABD9-98BA-EE6C-080C-674F9BED2786}"/>
              </a:ext>
            </a:extLst>
          </p:cNvPr>
          <p:cNvSpPr>
            <a:spLocks noGrp="1"/>
          </p:cNvSpPr>
          <p:nvPr>
            <p:ph type="title"/>
          </p:nvPr>
        </p:nvSpPr>
        <p:spPr/>
        <p:txBody>
          <a:bodyPr/>
          <a:lstStyle/>
          <a:p>
            <a:r>
              <a:rPr lang="tr-TR" dirty="0"/>
              <a:t>Program hakkında bilgiler</a:t>
            </a:r>
          </a:p>
        </p:txBody>
      </p:sp>
      <p:sp>
        <p:nvSpPr>
          <p:cNvPr id="3" name="İçerik Yer Tutucusu 2">
            <a:extLst>
              <a:ext uri="{FF2B5EF4-FFF2-40B4-BE49-F238E27FC236}">
                <a16:creationId xmlns:a16="http://schemas.microsoft.com/office/drawing/2014/main" xmlns="" id="{05DC8839-FB8E-8887-FC31-854D2AB52B4A}"/>
              </a:ext>
            </a:extLst>
          </p:cNvPr>
          <p:cNvSpPr>
            <a:spLocks noGrp="1"/>
          </p:cNvSpPr>
          <p:nvPr>
            <p:ph idx="1"/>
          </p:nvPr>
        </p:nvSpPr>
        <p:spPr/>
        <p:txBody>
          <a:bodyPr/>
          <a:lstStyle/>
          <a:p>
            <a:r>
              <a:rPr lang="tr-TR" i="1" dirty="0">
                <a:latin typeface="Verdana" panose="020B0604030504040204" pitchFamily="34" charset="0"/>
                <a:ea typeface="Verdana" panose="020B0604030504040204" pitchFamily="34" charset="0"/>
              </a:rPr>
              <a:t>En Yüksek</a:t>
            </a:r>
          </a:p>
          <a:p>
            <a:endParaRPr lang="tr-TR" dirty="0">
              <a:latin typeface="Verdana" panose="020B0604030504040204" pitchFamily="34" charset="0"/>
              <a:ea typeface="Verdana" panose="020B0604030504040204" pitchFamily="34" charset="0"/>
            </a:endParaRPr>
          </a:p>
          <a:p>
            <a:r>
              <a:rPr lang="tr-TR" b="1" dirty="0">
                <a:latin typeface="Verdana" panose="020B0604030504040204" pitchFamily="34" charset="0"/>
                <a:ea typeface="Verdana" panose="020B0604030504040204" pitchFamily="34" charset="0"/>
              </a:rPr>
              <a:t>AKDENİZ ÜNİVERSİTESİ – </a:t>
            </a:r>
            <a:r>
              <a:rPr lang="tr-TR" b="1" dirty="0" smtClean="0">
                <a:latin typeface="Verdana" panose="020B0604030504040204" pitchFamily="34" charset="0"/>
                <a:ea typeface="Verdana" panose="020B0604030504040204" pitchFamily="34" charset="0"/>
              </a:rPr>
              <a:t>10 </a:t>
            </a:r>
            <a:r>
              <a:rPr lang="tr-TR" b="1" dirty="0">
                <a:latin typeface="Verdana" panose="020B0604030504040204" pitchFamily="34" charset="0"/>
                <a:ea typeface="Verdana" panose="020B0604030504040204" pitchFamily="34" charset="0"/>
              </a:rPr>
              <a:t>BİN</a:t>
            </a:r>
          </a:p>
          <a:p>
            <a:pPr marL="0" indent="0">
              <a:buNone/>
            </a:pPr>
            <a:endParaRPr lang="tr-TR" dirty="0">
              <a:latin typeface="Verdana" panose="020B0604030504040204" pitchFamily="34" charset="0"/>
              <a:ea typeface="Verdana" panose="020B0604030504040204" pitchFamily="34" charset="0"/>
            </a:endParaRPr>
          </a:p>
          <a:p>
            <a:pPr marL="0" indent="0">
              <a:buNone/>
            </a:pPr>
            <a:r>
              <a:rPr lang="tr-TR" i="1" dirty="0">
                <a:latin typeface="Verdana" panose="020B0604030504040204" pitchFamily="34" charset="0"/>
                <a:ea typeface="Verdana" panose="020B0604030504040204" pitchFamily="34" charset="0"/>
              </a:rPr>
              <a:t>En Düşük</a:t>
            </a:r>
          </a:p>
          <a:p>
            <a:pPr marL="0" indent="0">
              <a:buNone/>
            </a:pPr>
            <a:endParaRPr lang="tr-TR" dirty="0">
              <a:latin typeface="Verdana" panose="020B0604030504040204" pitchFamily="34" charset="0"/>
              <a:ea typeface="Verdana" panose="020B0604030504040204" pitchFamily="34" charset="0"/>
            </a:endParaRPr>
          </a:p>
          <a:p>
            <a:r>
              <a:rPr lang="tr-TR" b="1" dirty="0">
                <a:latin typeface="Verdana" panose="020B0604030504040204" pitchFamily="34" charset="0"/>
                <a:ea typeface="Verdana" panose="020B0604030504040204" pitchFamily="34" charset="0"/>
              </a:rPr>
              <a:t>ŞIRNAK ÜNİVERSİTESİ -  </a:t>
            </a:r>
            <a:r>
              <a:rPr lang="tr-TR" b="1" dirty="0" smtClean="0">
                <a:latin typeface="Verdana" panose="020B0604030504040204" pitchFamily="34" charset="0"/>
                <a:ea typeface="Verdana" panose="020B0604030504040204" pitchFamily="34" charset="0"/>
              </a:rPr>
              <a:t>375 </a:t>
            </a:r>
            <a:r>
              <a:rPr lang="tr-TR" b="1" dirty="0">
                <a:latin typeface="Verdana" panose="020B0604030504040204" pitchFamily="34" charset="0"/>
                <a:ea typeface="Verdana" panose="020B0604030504040204" pitchFamily="34" charset="0"/>
              </a:rPr>
              <a:t>BİN</a:t>
            </a:r>
          </a:p>
        </p:txBody>
      </p:sp>
      <p:pic>
        <p:nvPicPr>
          <p:cNvPr id="1036" name="Picture 12" descr="Istatistik Oklar Eğilim - Pixabay'de ücretsiz resim">
            <a:extLst>
              <a:ext uri="{FF2B5EF4-FFF2-40B4-BE49-F238E27FC236}">
                <a16:creationId xmlns:a16="http://schemas.microsoft.com/office/drawing/2014/main" xmlns="" id="{CEFDE7CB-AB8B-5EB7-A66E-24E10545F14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66384" y="1565988"/>
            <a:ext cx="4572000" cy="30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06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D1F4872-58E5-F3B8-B4A1-B810D1F9481F}"/>
              </a:ext>
            </a:extLst>
          </p:cNvPr>
          <p:cNvSpPr>
            <a:spLocks noGrp="1"/>
          </p:cNvSpPr>
          <p:nvPr>
            <p:ph type="title"/>
          </p:nvPr>
        </p:nvSpPr>
        <p:spPr/>
        <p:txBody>
          <a:bodyPr/>
          <a:lstStyle/>
          <a:p>
            <a:r>
              <a:rPr lang="tr-TR" dirty="0"/>
              <a:t>Program hakkında bilgiler</a:t>
            </a:r>
          </a:p>
        </p:txBody>
      </p:sp>
      <p:sp>
        <p:nvSpPr>
          <p:cNvPr id="3" name="İçerik Yer Tutucusu 2">
            <a:extLst>
              <a:ext uri="{FF2B5EF4-FFF2-40B4-BE49-F238E27FC236}">
                <a16:creationId xmlns:a16="http://schemas.microsoft.com/office/drawing/2014/main" xmlns="" id="{8A7E754C-EF98-FC89-4C9D-EF7EF3BD5F7B}"/>
              </a:ext>
            </a:extLst>
          </p:cNvPr>
          <p:cNvSpPr>
            <a:spLocks noGrp="1"/>
          </p:cNvSpPr>
          <p:nvPr>
            <p:ph idx="1"/>
          </p:nvPr>
        </p:nvSpPr>
        <p:spPr/>
        <p:txBody>
          <a:bodyPr>
            <a:normAutofit/>
          </a:bodyPr>
          <a:lstStyle/>
          <a:p>
            <a:pPr algn="just"/>
            <a:r>
              <a:rPr lang="tr-TR" sz="2400" b="0" i="0" dirty="0">
                <a:solidFill>
                  <a:srgbClr val="333333"/>
                </a:solidFill>
                <a:effectLst/>
                <a:latin typeface="Verdana" panose="020B0604030504040204" pitchFamily="34" charset="0"/>
                <a:ea typeface="Verdana" panose="020B0604030504040204" pitchFamily="34" charset="0"/>
              </a:rPr>
              <a:t>Gastronomi ve Mutfak Sanatları bölümü, mutfağa, yemeklere, yemek yapmaya ilgisi olanların, mutfak sanatları konusunda bilimsel eğitim alma olanağı sağlar. Yiyecekler ve içecekler hakkında detaylı bilgi alma, bilimsel ve sanatsal bir bakış açısına sahip olma gibi kazançları vardır. Verilen eğitimler sonucunda sektöre nitelikli çalışan sağlama ana amaçtır. Bu bölümde yer almak isteyenler için yemek ve yemek sanatlarına ilgisi olması eğitim hayatlarına yardımcı olur.</a:t>
            </a:r>
            <a:endParaRPr lang="tr-TR"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359541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613BBF1-6651-BFAC-A8E1-BC27DF152157}"/>
              </a:ext>
            </a:extLst>
          </p:cNvPr>
          <p:cNvSpPr>
            <a:spLocks noGrp="1"/>
          </p:cNvSpPr>
          <p:nvPr>
            <p:ph type="title"/>
          </p:nvPr>
        </p:nvSpPr>
        <p:spPr/>
        <p:txBody>
          <a:bodyPr/>
          <a:lstStyle/>
          <a:p>
            <a:r>
              <a:rPr lang="tr-TR" dirty="0"/>
              <a:t>Program hakkında bilgiler</a:t>
            </a:r>
          </a:p>
        </p:txBody>
      </p:sp>
      <p:sp>
        <p:nvSpPr>
          <p:cNvPr id="3" name="İçerik Yer Tutucusu 2">
            <a:extLst>
              <a:ext uri="{FF2B5EF4-FFF2-40B4-BE49-F238E27FC236}">
                <a16:creationId xmlns:a16="http://schemas.microsoft.com/office/drawing/2014/main" xmlns="" id="{4902CA27-3E27-E129-2F47-1D25EF8DF5DC}"/>
              </a:ext>
            </a:extLst>
          </p:cNvPr>
          <p:cNvSpPr>
            <a:spLocks noGrp="1"/>
          </p:cNvSpPr>
          <p:nvPr>
            <p:ph idx="1"/>
          </p:nvPr>
        </p:nvSpPr>
        <p:spPr/>
        <p:txBody>
          <a:bodyPr>
            <a:normAutofit/>
          </a:bodyPr>
          <a:lstStyle/>
          <a:p>
            <a:pPr algn="just"/>
            <a:r>
              <a:rPr lang="tr-TR" sz="3600" dirty="0">
                <a:latin typeface="Verdana" panose="020B0604030504040204" pitchFamily="34" charset="0"/>
                <a:ea typeface="Verdana" panose="020B0604030504040204" pitchFamily="34" charset="0"/>
              </a:rPr>
              <a:t> 60 Gün zorunlu stajları bulunmaktadır.</a:t>
            </a:r>
          </a:p>
        </p:txBody>
      </p:sp>
      <p:pic>
        <p:nvPicPr>
          <p:cNvPr id="2052" name="Picture 4" descr="Diamond Circle | PwC Türkiye">
            <a:extLst>
              <a:ext uri="{FF2B5EF4-FFF2-40B4-BE49-F238E27FC236}">
                <a16:creationId xmlns:a16="http://schemas.microsoft.com/office/drawing/2014/main" xmlns="" id="{A724B646-7E40-5550-CE8E-FC103849425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2791" y="2980402"/>
            <a:ext cx="4755502" cy="35672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752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47953B2-BA54-521E-DCAE-AEF1A1B8520B}"/>
              </a:ext>
            </a:extLst>
          </p:cNvPr>
          <p:cNvSpPr>
            <a:spLocks noGrp="1"/>
          </p:cNvSpPr>
          <p:nvPr>
            <p:ph type="title"/>
          </p:nvPr>
        </p:nvSpPr>
        <p:spPr/>
        <p:txBody>
          <a:bodyPr/>
          <a:lstStyle/>
          <a:p>
            <a:r>
              <a:rPr lang="tr-TR" dirty="0"/>
              <a:t>NE İŞ YAPAR?</a:t>
            </a:r>
          </a:p>
        </p:txBody>
      </p:sp>
      <p:sp>
        <p:nvSpPr>
          <p:cNvPr id="3" name="İçerik Yer Tutucusu 2">
            <a:extLst>
              <a:ext uri="{FF2B5EF4-FFF2-40B4-BE49-F238E27FC236}">
                <a16:creationId xmlns:a16="http://schemas.microsoft.com/office/drawing/2014/main" xmlns="" id="{3E8EDEE6-0776-54DC-0B6D-2C66C27CF447}"/>
              </a:ext>
            </a:extLst>
          </p:cNvPr>
          <p:cNvSpPr>
            <a:spLocks noGrp="1"/>
          </p:cNvSpPr>
          <p:nvPr>
            <p:ph idx="1"/>
          </p:nvPr>
        </p:nvSpPr>
        <p:spPr/>
        <p:txBody>
          <a:bodyPr>
            <a:normAutofit/>
          </a:bodyPr>
          <a:lstStyle/>
          <a:p>
            <a:pPr algn="just"/>
            <a:r>
              <a:rPr lang="tr-TR" sz="3600" b="0" i="0" dirty="0">
                <a:solidFill>
                  <a:srgbClr val="333333"/>
                </a:solidFill>
                <a:effectLst/>
                <a:latin typeface="Verdana" panose="020B0604030504040204" pitchFamily="34" charset="0"/>
                <a:ea typeface="Verdana" panose="020B0604030504040204" pitchFamily="34" charset="0"/>
              </a:rPr>
              <a:t>Turizm sektörü ve restoranlarda göze hitap eden lezzetli yemek sunumları hazırlar.</a:t>
            </a:r>
            <a:endParaRPr lang="tr-TR" sz="3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1181986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2E1BA5B-3EA2-2DB9-BD7E-6A5F2BBF6659}"/>
              </a:ext>
            </a:extLst>
          </p:cNvPr>
          <p:cNvSpPr>
            <a:spLocks noGrp="1"/>
          </p:cNvSpPr>
          <p:nvPr>
            <p:ph type="title"/>
          </p:nvPr>
        </p:nvSpPr>
        <p:spPr/>
        <p:txBody>
          <a:bodyPr/>
          <a:lstStyle/>
          <a:p>
            <a:r>
              <a:rPr lang="tr-TR" dirty="0" err="1"/>
              <a:t>Çalısma</a:t>
            </a:r>
            <a:r>
              <a:rPr lang="tr-TR" dirty="0"/>
              <a:t> alanları</a:t>
            </a:r>
          </a:p>
        </p:txBody>
      </p:sp>
      <p:sp>
        <p:nvSpPr>
          <p:cNvPr id="3" name="İçerik Yer Tutucusu 2">
            <a:extLst>
              <a:ext uri="{FF2B5EF4-FFF2-40B4-BE49-F238E27FC236}">
                <a16:creationId xmlns:a16="http://schemas.microsoft.com/office/drawing/2014/main" xmlns="" id="{8E3F487C-2E28-7A23-8D60-7516A90D423C}"/>
              </a:ext>
            </a:extLst>
          </p:cNvPr>
          <p:cNvSpPr>
            <a:spLocks noGrp="1"/>
          </p:cNvSpPr>
          <p:nvPr>
            <p:ph idx="1"/>
          </p:nvPr>
        </p:nvSpPr>
        <p:spPr/>
        <p:txBody>
          <a:bodyPr>
            <a:normAutofit lnSpcReduction="10000"/>
          </a:bodyPr>
          <a:lstStyle/>
          <a:p>
            <a:pPr algn="just">
              <a:buFont typeface="Wingdings" panose="05000000000000000000" pitchFamily="2" charset="2"/>
              <a:buChar char="ü"/>
            </a:pPr>
            <a:r>
              <a:rPr lang="tr-TR" sz="2400" dirty="0">
                <a:latin typeface="Verdana" panose="020B0604030504040204" pitchFamily="34" charset="0"/>
                <a:ea typeface="Verdana" panose="020B0604030504040204" pitchFamily="34" charset="0"/>
              </a:rPr>
              <a:t> OTELLER</a:t>
            </a:r>
          </a:p>
          <a:p>
            <a:pPr marL="0" indent="0" algn="just">
              <a:buNone/>
            </a:pPr>
            <a:endParaRPr lang="tr-TR" sz="2400" dirty="0">
              <a:latin typeface="Verdana" panose="020B0604030504040204" pitchFamily="34" charset="0"/>
              <a:ea typeface="Verdana" panose="020B0604030504040204" pitchFamily="34" charset="0"/>
            </a:endParaRPr>
          </a:p>
          <a:p>
            <a:pPr algn="just">
              <a:buFont typeface="Wingdings" panose="05000000000000000000" pitchFamily="2" charset="2"/>
              <a:buChar char="ü"/>
            </a:pPr>
            <a:r>
              <a:rPr lang="tr-TR" sz="2400" dirty="0">
                <a:latin typeface="Verdana" panose="020B0604030504040204" pitchFamily="34" charset="0"/>
                <a:ea typeface="Verdana" panose="020B0604030504040204" pitchFamily="34" charset="0"/>
              </a:rPr>
              <a:t> RESTORANLAR</a:t>
            </a:r>
          </a:p>
          <a:p>
            <a:pPr marL="0" indent="0" algn="just">
              <a:buNone/>
            </a:pPr>
            <a:endParaRPr lang="tr-TR" sz="2400" dirty="0">
              <a:latin typeface="Verdana" panose="020B0604030504040204" pitchFamily="34" charset="0"/>
              <a:ea typeface="Verdana" panose="020B0604030504040204" pitchFamily="34" charset="0"/>
            </a:endParaRPr>
          </a:p>
          <a:p>
            <a:pPr algn="just">
              <a:buFont typeface="Wingdings" panose="05000000000000000000" pitchFamily="2" charset="2"/>
              <a:buChar char="ü"/>
            </a:pPr>
            <a:r>
              <a:rPr lang="tr-TR" sz="2400" dirty="0">
                <a:latin typeface="Verdana" panose="020B0604030504040204" pitchFamily="34" charset="0"/>
                <a:ea typeface="Verdana" panose="020B0604030504040204" pitchFamily="34" charset="0"/>
              </a:rPr>
              <a:t> TURİSTİK GEMİLER</a:t>
            </a:r>
          </a:p>
          <a:p>
            <a:pPr marL="0" indent="0" algn="just">
              <a:buNone/>
            </a:pPr>
            <a:endParaRPr lang="tr-TR" sz="2400" dirty="0">
              <a:latin typeface="Verdana" panose="020B0604030504040204" pitchFamily="34" charset="0"/>
              <a:ea typeface="Verdana" panose="020B0604030504040204" pitchFamily="34" charset="0"/>
            </a:endParaRPr>
          </a:p>
          <a:p>
            <a:pPr algn="just">
              <a:buFont typeface="Wingdings" panose="05000000000000000000" pitchFamily="2" charset="2"/>
              <a:buChar char="ü"/>
            </a:pPr>
            <a:r>
              <a:rPr lang="tr-TR" sz="2400" dirty="0">
                <a:latin typeface="Verdana" panose="020B0604030504040204" pitchFamily="34" charset="0"/>
                <a:ea typeface="Verdana" panose="020B0604030504040204" pitchFamily="34" charset="0"/>
              </a:rPr>
              <a:t> BESLENME YERLERİNDE ŞEFLİK (OKUL, HASTANE VB.)</a:t>
            </a:r>
          </a:p>
          <a:p>
            <a:pPr marL="0" indent="0" algn="just">
              <a:buNone/>
            </a:pPr>
            <a:endParaRPr lang="tr-TR" sz="2400" dirty="0">
              <a:latin typeface="Verdana" panose="020B0604030504040204" pitchFamily="34" charset="0"/>
              <a:ea typeface="Verdana" panose="020B0604030504040204" pitchFamily="34" charset="0"/>
            </a:endParaRPr>
          </a:p>
          <a:p>
            <a:pPr algn="just">
              <a:buFont typeface="Wingdings" panose="05000000000000000000" pitchFamily="2" charset="2"/>
              <a:buChar char="ü"/>
            </a:pPr>
            <a:r>
              <a:rPr lang="tr-TR" sz="2400" dirty="0">
                <a:latin typeface="Verdana" panose="020B0604030504040204" pitchFamily="34" charset="0"/>
                <a:ea typeface="Verdana" panose="020B0604030504040204" pitchFamily="34" charset="0"/>
              </a:rPr>
              <a:t> YEMEK FOTOĞRAFÇILIĞI</a:t>
            </a:r>
          </a:p>
        </p:txBody>
      </p:sp>
    </p:spTree>
    <p:extLst>
      <p:ext uri="{BB962C8B-B14F-4D97-AF65-F5344CB8AC3E}">
        <p14:creationId xmlns:p14="http://schemas.microsoft.com/office/powerpoint/2010/main" xmlns="" val="1868984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Tahta Yazı</Template>
  <TotalTime>40</TotalTime>
  <Words>163</Words>
  <Application>Microsoft Office PowerPoint</Application>
  <PresentationFormat>Özel</PresentationFormat>
  <Paragraphs>31</Paragraphs>
  <Slides>7</Slides>
  <Notes>0</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Tahta Yazı</vt:lpstr>
      <vt:lpstr>GASTRONOMİ VE MUTFAK SANATLARI</vt:lpstr>
      <vt:lpstr>Program hakkında bilgiler</vt:lpstr>
      <vt:lpstr>Program hakkında bilgiler</vt:lpstr>
      <vt:lpstr>Program hakkında bilgiler</vt:lpstr>
      <vt:lpstr>Program hakkında bilgiler</vt:lpstr>
      <vt:lpstr>NE İŞ YAPAR?</vt:lpstr>
      <vt:lpstr>Çalısma alanları</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GASTRONOMİ VE MUTFAK SANATLARI</dc:title>
  <dc:creator>HP</dc:creator>
  <cp:lastModifiedBy>SİSTEM 5</cp:lastModifiedBy>
  <cp:revision>5</cp:revision>
  <dcterms:created xsi:type="dcterms:W3CDTF">2023-05-12T08:18:05Z</dcterms:created>
  <dcterms:modified xsi:type="dcterms:W3CDTF">2025-01-14T07:07:20Z</dcterms:modified>
</cp:coreProperties>
</file>