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69" r:id="rId5"/>
    <p:sldId id="258" r:id="rId6"/>
    <p:sldId id="266" r:id="rId7"/>
    <p:sldId id="259" r:id="rId8"/>
    <p:sldId id="260" r:id="rId9"/>
    <p:sldId id="261" r:id="rId10"/>
    <p:sldId id="262" r:id="rId11"/>
    <p:sldId id="267" r:id="rId12"/>
    <p:sldId id="263"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62" autoAdjust="0"/>
    <p:restoredTop sz="94660"/>
  </p:normalViewPr>
  <p:slideViewPr>
    <p:cSldViewPr snapToGrid="0">
      <p:cViewPr varScale="1">
        <p:scale>
          <a:sx n="73" d="100"/>
          <a:sy n="73" d="100"/>
        </p:scale>
        <p:origin x="-59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17" name="16 Altbilgi Yer Tutucusu"/>
          <p:cNvSpPr>
            <a:spLocks noGrp="1"/>
          </p:cNvSpPr>
          <p:nvPr>
            <p:ph type="ftr" sz="quarter" idx="11"/>
          </p:nvPr>
        </p:nvSpPr>
        <p:spPr/>
        <p:txBody>
          <a:bodyPr/>
          <a:lstStyle/>
          <a:p>
            <a:endParaRPr lang="en-US"/>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9B618960-8005-486C-9A75-10CB2AAC16F9}" type="slidenum">
              <a:rPr lang="en-US" smtClean="0"/>
              <a:pPr/>
              <a:t>‹#›</a:t>
            </a:fld>
            <a:endParaRPr lang="en-US"/>
          </a:p>
        </p:txBody>
      </p:sp>
      <p:sp>
        <p:nvSpPr>
          <p:cNvPr id="7" name="6 Dikdörtgen"/>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2"/>
            <a:ext cx="268224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219200" y="274641"/>
            <a:ext cx="7416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8" name="7 İçerik Yer Tutucusu"/>
          <p:cNvSpPr>
            <a:spLocks noGrp="1"/>
          </p:cNvSpPr>
          <p:nvPr>
            <p:ph sz="quarter" idx="1"/>
          </p:nvPr>
        </p:nvSpPr>
        <p:spPr>
          <a:xfrm>
            <a:off x="1219200" y="1447800"/>
            <a:ext cx="103632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63084" y="952501"/>
            <a:ext cx="103632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5" name="4 Altbilgi Yer Tutucusu"/>
          <p:cNvSpPr>
            <a:spLocks noGrp="1"/>
          </p:cNvSpPr>
          <p:nvPr>
            <p:ph type="ftr" sz="quarter" idx="11"/>
          </p:nvPr>
        </p:nvSpPr>
        <p:spPr>
          <a:xfrm>
            <a:off x="1066800" y="6172200"/>
            <a:ext cx="5334000" cy="457200"/>
          </a:xfrm>
        </p:spPr>
        <p:txBody>
          <a:bodyPr/>
          <a:lstStyle/>
          <a:p>
            <a:endParaRPr lang="en-US"/>
          </a:p>
        </p:txBody>
      </p:sp>
      <p:sp>
        <p:nvSpPr>
          <p:cNvPr id="7" name="6 Dikdörtgen"/>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95072" y="6208776"/>
            <a:ext cx="609600" cy="457200"/>
          </a:xfrm>
        </p:spPr>
        <p:txBody>
          <a:bodyPr/>
          <a:lstStyle/>
          <a:p>
            <a:fld id="{9B618960-8005-486C-9A75-10CB2AAC16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9" name="8 İçerik Yer Tutucusu"/>
          <p:cNvSpPr>
            <a:spLocks noGrp="1"/>
          </p:cNvSpPr>
          <p:nvPr>
            <p:ph sz="quarter" idx="1"/>
          </p:nvPr>
        </p:nvSpPr>
        <p:spPr>
          <a:xfrm>
            <a:off x="12192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65786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73050"/>
            <a:ext cx="103632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half" idx="2"/>
          </p:nvPr>
        </p:nvSpPr>
        <p:spPr>
          <a:xfrm>
            <a:off x="12192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66040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219200" y="273050"/>
            <a:ext cx="103632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quarter" idx="1"/>
          </p:nvPr>
        </p:nvSpPr>
        <p:spPr>
          <a:xfrm>
            <a:off x="3962400" y="1600200"/>
            <a:ext cx="7620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6" name="5 Altbilgi Yer Tutucusu"/>
          <p:cNvSpPr>
            <a:spLocks noGrp="1"/>
          </p:cNvSpPr>
          <p:nvPr>
            <p:ph type="ftr" sz="quarter" idx="11"/>
          </p:nvPr>
        </p:nvSpPr>
        <p:spPr>
          <a:xfrm>
            <a:off x="1219200" y="6172200"/>
            <a:ext cx="5181600" cy="457200"/>
          </a:xfrm>
        </p:spPr>
        <p:txBody>
          <a:bodyPr/>
          <a:lstStyle/>
          <a:p>
            <a:endParaRPr lang="en-US"/>
          </a:p>
        </p:txBody>
      </p:sp>
      <p:sp>
        <p:nvSpPr>
          <p:cNvPr id="7" name="6 Slayt Numarası Yer Tutucusu"/>
          <p:cNvSpPr>
            <a:spLocks noGrp="1"/>
          </p:cNvSpPr>
          <p:nvPr>
            <p:ph type="sldNum" sz="quarter" idx="12"/>
          </p:nvPr>
        </p:nvSpPr>
        <p:spPr>
          <a:xfrm>
            <a:off x="195072" y="6208776"/>
            <a:ext cx="609600" cy="457200"/>
          </a:xfrm>
        </p:spPr>
        <p:txBody>
          <a:bodyPr/>
          <a:lstStyle/>
          <a:p>
            <a:fld id="{9B618960-8005-486C-9A75-10CB2AAC16F9}" type="slidenum">
              <a:rPr lang="en-US" smtClean="0"/>
              <a:pPr/>
              <a:t>‹#›</a:t>
            </a:fld>
            <a:endParaRPr lang="en-US"/>
          </a:p>
        </p:txBody>
      </p:sp>
      <p:sp>
        <p:nvSpPr>
          <p:cNvPr id="11" name="10 Dikdörtgen"/>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1219200" y="274638"/>
            <a:ext cx="103632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63A1C593-65D0-4073-BCC9-577B9352EA97}" type="datetimeFigureOut">
              <a:rPr lang="en-US" smtClean="0"/>
              <a:pPr/>
              <a:t>12/23/2024</a:t>
            </a:fld>
            <a:endParaRPr lang="en-US"/>
          </a:p>
        </p:txBody>
      </p:sp>
      <p:sp>
        <p:nvSpPr>
          <p:cNvPr id="3" name="2 Altbilgi Yer Tutucusu"/>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22 Slayt Numarası Yer Tutucusu"/>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lstStyle/>
          <a:p>
            <a:r>
              <a:rPr lang="tr-TR" b="1" dirty="0" smtClean="0"/>
              <a:t>BESLENME VE DİYETETİK</a:t>
            </a:r>
            <a:endParaRPr lang="en-US" b="1" dirty="0"/>
          </a:p>
        </p:txBody>
      </p:sp>
    </p:spTree>
    <p:extLst>
      <p:ext uri="{BB962C8B-B14F-4D97-AF65-F5344CB8AC3E}">
        <p14:creationId xmlns="" xmlns:p14="http://schemas.microsoft.com/office/powerpoint/2010/main"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EĞİTİMİN SÜRESİ VE İÇERİĞİ</a:t>
            </a:r>
            <a:endParaRPr lang="tr-TR" dirty="0"/>
          </a:p>
        </p:txBody>
      </p:sp>
      <p:sp>
        <p:nvSpPr>
          <p:cNvPr id="3" name="2 İçerik Yer Tutucusu"/>
          <p:cNvSpPr>
            <a:spLocks noGrp="1"/>
          </p:cNvSpPr>
          <p:nvPr>
            <p:ph sz="quarter" idx="1"/>
          </p:nvPr>
        </p:nvSpPr>
        <p:spPr/>
        <p:txBody>
          <a:bodyPr>
            <a:normAutofit/>
          </a:bodyPr>
          <a:lstStyle/>
          <a:p>
            <a:r>
              <a:rPr lang="tr-TR" dirty="0" smtClean="0"/>
              <a:t>Beslenme ve diyetetik programının öğrenim süresi 4 yıldır. Eğitim süresince Beslenme Biyokimyası, Temel Kimya, Beslenme İlkeleri, Anne ve Çocuk Beslenmesi, Beslenme Terminolojisi, Besin Tüketim Durumunun Saptanması, Genel Mikrobiyoloji, Kronik Hastalıkların </a:t>
            </a:r>
            <a:r>
              <a:rPr lang="tr-TR" dirty="0" err="1" smtClean="0"/>
              <a:t>Patofizyolojisi</a:t>
            </a:r>
            <a:r>
              <a:rPr lang="tr-TR" dirty="0" smtClean="0"/>
              <a:t>, Toplumda Beslenme Durumunun Saptanması, Yaşlılıkta Beslenme, Besin Kontrolü ve Mevzuatı vb. dersler verilmektedir.</a:t>
            </a:r>
            <a:endParaRPr lang="tr-T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dirty="0" smtClean="0"/>
              <a:t>Mesleğin eğitimi yükseköğretim kurumlarının Sağlık Bilimleri Fakültesi, Beslenme ve Diyetetik bölümlerinde verilmektedir.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85948" y="0"/>
            <a:ext cx="10515600" cy="1325563"/>
          </a:xfrm>
        </p:spPr>
        <p:txBody>
          <a:bodyPr/>
          <a:lstStyle/>
          <a:p>
            <a:r>
              <a:rPr lang="tr-TR" b="1" dirty="0" smtClean="0"/>
              <a:t>KPSS</a:t>
            </a:r>
            <a:endParaRPr lang="tr-TR" b="1" dirty="0"/>
          </a:p>
        </p:txBody>
      </p:sp>
      <p:sp>
        <p:nvSpPr>
          <p:cNvPr id="3" name="2 İçerik Yer Tutucusu"/>
          <p:cNvSpPr>
            <a:spLocks noGrp="1"/>
          </p:cNvSpPr>
          <p:nvPr>
            <p:ph sz="quarter" idx="1"/>
          </p:nvPr>
        </p:nvSpPr>
        <p:spPr/>
        <p:txBody>
          <a:bodyPr>
            <a:normAutofit/>
          </a:bodyPr>
          <a:lstStyle/>
          <a:p>
            <a:pPr>
              <a:buNone/>
            </a:pPr>
            <a:r>
              <a:rPr lang="tr-TR" dirty="0" smtClean="0"/>
              <a:t>   </a:t>
            </a:r>
            <a:r>
              <a:rPr lang="tr-TR" dirty="0" smtClean="0"/>
              <a:t>KPSS ile atama sayısı düşük olup puanı oldukça yüksektir.</a:t>
            </a:r>
          </a:p>
          <a:p>
            <a:pPr>
              <a:buNone/>
            </a:pPr>
            <a:r>
              <a:rPr lang="tr-TR" dirty="0" smtClean="0"/>
              <a:t>88-89 civarıdır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KPSS</a:t>
            </a:r>
            <a:endParaRPr lang="tr-TR" dirty="0"/>
          </a:p>
        </p:txBody>
      </p:sp>
      <p:sp>
        <p:nvSpPr>
          <p:cNvPr id="4" name="İçerik Yer Tutucusu 2">
            <a:extLst>
              <a:ext uri="{FF2B5EF4-FFF2-40B4-BE49-F238E27FC236}">
                <a16:creationId xmlns:a16="http://schemas.microsoft.com/office/drawing/2014/main" xmlns="" id="{D925BAD3-D01F-2557-71E2-4520B4FAA11A}"/>
              </a:ext>
            </a:extLst>
          </p:cNvPr>
          <p:cNvSpPr>
            <a:spLocks noGrp="1"/>
          </p:cNvSpPr>
          <p:nvPr>
            <p:ph sz="quarter" idx="1"/>
          </p:nvPr>
        </p:nvSpPr>
        <p:spPr/>
        <p:txBody>
          <a:bodyPr>
            <a:normAutofit/>
          </a:bodyPr>
          <a:lstStyle/>
          <a:p>
            <a:r>
              <a:rPr lang="tr-TR" sz="2800" dirty="0">
                <a:latin typeface="Verdana" panose="020B0604030504040204" pitchFamily="34" charset="0"/>
                <a:ea typeface="Verdana" panose="020B0604030504040204" pitchFamily="34" charset="0"/>
              </a:rPr>
              <a:t>KPSS ÖNLİSANS SINAVINA GİRMEK GEREKMEKTEDİR.</a:t>
            </a:r>
          </a:p>
          <a:p>
            <a:endParaRPr lang="tr-TR" sz="2800" dirty="0">
              <a:latin typeface="Verdana" panose="020B0604030504040204" pitchFamily="34" charset="0"/>
              <a:ea typeface="Verdana" panose="020B0604030504040204" pitchFamily="34" charset="0"/>
            </a:endParaRPr>
          </a:p>
          <a:p>
            <a:pPr marL="0" indent="0">
              <a:buNone/>
            </a:pPr>
            <a:endParaRPr lang="tr-TR" sz="2800" dirty="0">
              <a:latin typeface="Verdana" panose="020B0604030504040204" pitchFamily="34" charset="0"/>
              <a:ea typeface="Verdana" panose="020B0604030504040204" pitchFamily="34" charset="0"/>
            </a:endParaRPr>
          </a:p>
          <a:p>
            <a:pPr marL="0" indent="0">
              <a:buNone/>
            </a:pPr>
            <a:endParaRPr lang="tr-TR" sz="2800" dirty="0">
              <a:latin typeface="Verdana" panose="020B0604030504040204" pitchFamily="34" charset="0"/>
              <a:ea typeface="Verdana" panose="020B0604030504040204" pitchFamily="34" charset="0"/>
            </a:endParaRPr>
          </a:p>
          <a:p>
            <a:r>
              <a:rPr lang="tr-TR" sz="2800" dirty="0">
                <a:latin typeface="Verdana" panose="020B0604030504040204" pitchFamily="34" charset="0"/>
                <a:ea typeface="Verdana" panose="020B0604030504040204" pitchFamily="34" charset="0"/>
              </a:rPr>
              <a:t>SINAV PUANI 2 YIL GEÇERLİDİR.</a:t>
            </a:r>
          </a:p>
          <a:p>
            <a:r>
              <a:rPr lang="tr-TR" sz="2800" smtClean="0">
                <a:latin typeface="Verdana" panose="020B0604030504040204" pitchFamily="34" charset="0"/>
                <a:ea typeface="Verdana" panose="020B0604030504040204" pitchFamily="34" charset="0"/>
              </a:rPr>
              <a:t>2024 KPSS TABAN PUANI 79,9</a:t>
            </a:r>
            <a:endParaRPr lang="tr-TR" sz="2800" dirty="0">
              <a:latin typeface="Verdana" panose="020B0604030504040204" pitchFamily="34" charset="0"/>
              <a:ea typeface="Verdan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PROGRAM HAKKINDA BİLGİLER</a:t>
            </a:r>
            <a:endParaRPr lang="tr-TR" b="1" dirty="0"/>
          </a:p>
        </p:txBody>
      </p:sp>
      <p:sp>
        <p:nvSpPr>
          <p:cNvPr id="3" name="2 İçerik Yer Tutucusu"/>
          <p:cNvSpPr>
            <a:spLocks noGrp="1"/>
          </p:cNvSpPr>
          <p:nvPr>
            <p:ph sz="quarter" idx="1"/>
          </p:nvPr>
        </p:nvSpPr>
        <p:spPr/>
        <p:txBody>
          <a:bodyPr/>
          <a:lstStyle/>
          <a:p>
            <a:r>
              <a:rPr lang="tr-TR" dirty="0" smtClean="0"/>
              <a:t>4</a:t>
            </a:r>
            <a:r>
              <a:rPr lang="tr-TR" dirty="0" smtClean="0"/>
              <a:t> yıllık lisans </a:t>
            </a:r>
            <a:r>
              <a:rPr lang="tr-TR" dirty="0" smtClean="0"/>
              <a:t>programıdır.</a:t>
            </a:r>
          </a:p>
          <a:p>
            <a:endParaRPr lang="tr-TR" dirty="0" smtClean="0"/>
          </a:p>
          <a:p>
            <a:pPr marL="0" indent="0" algn="just"/>
            <a:r>
              <a:rPr lang="tr-TR" dirty="0" smtClean="0"/>
              <a:t> </a:t>
            </a:r>
            <a:r>
              <a:rPr lang="tr-TR" dirty="0" smtClean="0"/>
              <a:t>İnsanların yeterli, dengeli ve sağlıklı bir biçimde beslenebilmeleri için yemek listelerinin hazırlanması, yiyeceklerin sağlığa uygun bir şekilde pişirilip sunulması konusunda çalışan, </a:t>
            </a:r>
            <a:r>
              <a:rPr lang="tr-TR" dirty="0" smtClean="0"/>
              <a:t>var olan </a:t>
            </a:r>
            <a:r>
              <a:rPr lang="tr-TR" dirty="0" smtClean="0"/>
              <a:t>besin kaynaklarının ekonomik ve sağlık kurallarına uygun olarak kullanılmasını sağlayan ve bu konularda bireyi ve toplumu bilgilendiren meslek elemanıdır. </a:t>
            </a:r>
            <a:endParaRPr lang="tr-TR" b="1" dirty="0">
              <a:latin typeface="Verdana" panose="020B0604030504040204" pitchFamily="34" charset="0"/>
              <a:ea typeface="Verdana" panose="020B060403050404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dirty="0" smtClean="0"/>
              <a:t>EN YÜKSEK</a:t>
            </a:r>
          </a:p>
          <a:p>
            <a:pPr>
              <a:buNone/>
            </a:pPr>
            <a:endParaRPr lang="tr-TR" dirty="0" smtClean="0"/>
          </a:p>
          <a:p>
            <a:pPr>
              <a:buNone/>
            </a:pPr>
            <a:r>
              <a:rPr lang="tr-TR" dirty="0" smtClean="0"/>
              <a:t>Hacettepe Üniversitesi 78900</a:t>
            </a:r>
          </a:p>
          <a:p>
            <a:pPr>
              <a:buNone/>
            </a:pPr>
            <a:endParaRPr lang="tr-TR" dirty="0" smtClean="0"/>
          </a:p>
          <a:p>
            <a:pPr>
              <a:buNone/>
            </a:pPr>
            <a:endParaRPr lang="tr-TR" dirty="0" smtClean="0"/>
          </a:p>
          <a:p>
            <a:pPr>
              <a:buNone/>
            </a:pPr>
            <a:r>
              <a:rPr lang="tr-TR" dirty="0" smtClean="0"/>
              <a:t>EN DÜŞÜK </a:t>
            </a:r>
          </a:p>
          <a:p>
            <a:pPr>
              <a:buNone/>
            </a:pPr>
            <a:endParaRPr lang="tr-TR" dirty="0" smtClean="0"/>
          </a:p>
          <a:p>
            <a:pPr>
              <a:buNone/>
            </a:pPr>
            <a:r>
              <a:rPr lang="tr-TR" dirty="0" smtClean="0"/>
              <a:t>Iğdır Üniversitesi 432 bin</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27760" y="0"/>
            <a:ext cx="10363200" cy="1143000"/>
          </a:xfrm>
        </p:spPr>
        <p:txBody>
          <a:bodyPr/>
          <a:lstStyle/>
          <a:p>
            <a:r>
              <a:rPr lang="tr-TR" dirty="0" smtClean="0"/>
              <a:t>En düşük netler</a:t>
            </a:r>
            <a:endParaRPr lang="tr-TR" dirty="0"/>
          </a:p>
        </p:txBody>
      </p:sp>
      <p:pic>
        <p:nvPicPr>
          <p:cNvPr id="1026" name="Picture 2"/>
          <p:cNvPicPr>
            <a:picLocks noGrp="1" noChangeAspect="1" noChangeArrowheads="1"/>
          </p:cNvPicPr>
          <p:nvPr>
            <p:ph sz="quarter" idx="1"/>
          </p:nvPr>
        </p:nvPicPr>
        <p:blipFill>
          <a:blip r:embed="rId2"/>
          <a:srcRect l="53695" t="39476" r="18515" b="16238"/>
          <a:stretch>
            <a:fillRect/>
          </a:stretch>
        </p:blipFill>
        <p:spPr bwMode="auto">
          <a:xfrm>
            <a:off x="1541417" y="1267703"/>
            <a:ext cx="8621486" cy="5270158"/>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Diyetisyenler;</a:t>
            </a:r>
            <a:endParaRPr lang="tr-TR" b="1" dirty="0"/>
          </a:p>
        </p:txBody>
      </p:sp>
      <p:sp>
        <p:nvSpPr>
          <p:cNvPr id="4" name="3 İçerik Yer Tutucusu"/>
          <p:cNvSpPr>
            <a:spLocks noGrp="1"/>
          </p:cNvSpPr>
          <p:nvPr>
            <p:ph sz="quarter" idx="1"/>
          </p:nvPr>
        </p:nvSpPr>
        <p:spPr/>
        <p:txBody>
          <a:bodyPr>
            <a:noAutofit/>
          </a:bodyPr>
          <a:lstStyle/>
          <a:p>
            <a:r>
              <a:rPr lang="tr-TR" sz="2000" dirty="0" smtClean="0"/>
              <a:t>Besinlerin işlenmesi, hazırlanması, </a:t>
            </a:r>
            <a:r>
              <a:rPr lang="tr-TR" sz="2000" dirty="0" smtClean="0"/>
              <a:t>pişirilmesi ve </a:t>
            </a:r>
            <a:r>
              <a:rPr lang="tr-TR" sz="2000" dirty="0" smtClean="0"/>
              <a:t>depolanması sırasında oluşan </a:t>
            </a:r>
            <a:r>
              <a:rPr lang="tr-TR" sz="2000" dirty="0" smtClean="0"/>
              <a:t>değişikliklerin insan </a:t>
            </a:r>
            <a:r>
              <a:rPr lang="tr-TR" sz="2000" dirty="0" smtClean="0"/>
              <a:t>vücudundaki etkilerini inceler,</a:t>
            </a:r>
          </a:p>
          <a:p>
            <a:pPr>
              <a:buNone/>
            </a:pPr>
            <a:r>
              <a:rPr lang="tr-TR" sz="2000" dirty="0" smtClean="0"/>
              <a:t>• Toplumda değişik yaş, cinsiyet ve </a:t>
            </a:r>
            <a:r>
              <a:rPr lang="tr-TR" sz="2000" dirty="0" smtClean="0"/>
              <a:t>fiziksel uğraşısı </a:t>
            </a:r>
            <a:r>
              <a:rPr lang="tr-TR" sz="2000" dirty="0" smtClean="0"/>
              <a:t>olan grupların enerji ve diğer </a:t>
            </a:r>
            <a:r>
              <a:rPr lang="tr-TR" sz="2000" dirty="0" smtClean="0"/>
              <a:t>besin öğeleri </a:t>
            </a:r>
            <a:r>
              <a:rPr lang="tr-TR" sz="2000" dirty="0" smtClean="0"/>
              <a:t>gereksinmelerini belirler,</a:t>
            </a:r>
          </a:p>
          <a:p>
            <a:pPr>
              <a:buNone/>
            </a:pPr>
            <a:r>
              <a:rPr lang="tr-TR" sz="2000" dirty="0" smtClean="0"/>
              <a:t>• Yetersiz ve dengesiz beslenmenin yol </a:t>
            </a:r>
            <a:r>
              <a:rPr lang="tr-TR" sz="2000" dirty="0" smtClean="0"/>
              <a:t>açtığı sağlık </a:t>
            </a:r>
            <a:r>
              <a:rPr lang="tr-TR" sz="2000" dirty="0" smtClean="0"/>
              <a:t>sorunlarına karşı önlemlerin </a:t>
            </a:r>
            <a:r>
              <a:rPr lang="tr-TR" sz="2000" dirty="0" smtClean="0"/>
              <a:t>alınmasını sağlar</a:t>
            </a:r>
            <a:r>
              <a:rPr lang="tr-TR" sz="2000" dirty="0" smtClean="0"/>
              <a:t>, koruyucu diyetleri planlar,</a:t>
            </a:r>
          </a:p>
          <a:p>
            <a:r>
              <a:rPr lang="tr-TR" sz="2000" dirty="0" smtClean="0"/>
              <a:t>Ülkenin temel </a:t>
            </a:r>
            <a:r>
              <a:rPr lang="tr-TR" sz="2000" dirty="0" smtClean="0"/>
              <a:t>beslenme plan ve </a:t>
            </a:r>
            <a:r>
              <a:rPr lang="tr-TR" sz="2000" dirty="0" smtClean="0"/>
              <a:t>politikalarının belirlenmesi </a:t>
            </a:r>
            <a:r>
              <a:rPr lang="tr-TR" sz="2000" dirty="0" smtClean="0"/>
              <a:t>ve uygulanmasında </a:t>
            </a:r>
            <a:r>
              <a:rPr lang="tr-TR" sz="2000" dirty="0" smtClean="0"/>
              <a:t>yardımcı olur</a:t>
            </a:r>
            <a:r>
              <a:rPr lang="tr-TR" sz="2000" dirty="0" smtClean="0"/>
              <a:t>,</a:t>
            </a:r>
          </a:p>
          <a:p>
            <a:pPr>
              <a:buNone/>
            </a:pPr>
            <a:r>
              <a:rPr lang="tr-TR" sz="2000" dirty="0" smtClean="0"/>
              <a:t>• Besin analizleri yapar</a:t>
            </a:r>
            <a:r>
              <a:rPr lang="tr-TR" sz="2000" dirty="0" smtClean="0"/>
              <a:t>,</a:t>
            </a:r>
            <a:endParaRPr lang="tr-TR"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Diyet ürünleri </a:t>
            </a:r>
            <a:r>
              <a:rPr lang="tr-TR" dirty="0" smtClean="0"/>
              <a:t>geliştirir</a:t>
            </a:r>
          </a:p>
          <a:p>
            <a:r>
              <a:rPr lang="tr-TR" dirty="0" smtClean="0"/>
              <a:t>Çeşitli hastalıklara uygun diyetleri planlar,</a:t>
            </a:r>
          </a:p>
          <a:p>
            <a:r>
              <a:rPr lang="tr-TR" dirty="0" smtClean="0"/>
              <a:t>Toplu </a:t>
            </a:r>
            <a:r>
              <a:rPr lang="tr-TR" dirty="0" smtClean="0"/>
              <a:t>beslenme yapılan kurum ve </a:t>
            </a:r>
            <a:r>
              <a:rPr lang="tr-TR" dirty="0" smtClean="0"/>
              <a:t>kuruluşlarda beslenme </a:t>
            </a:r>
            <a:r>
              <a:rPr lang="tr-TR" dirty="0" smtClean="0"/>
              <a:t>ilkelerine uygun hizmet </a:t>
            </a:r>
            <a:r>
              <a:rPr lang="tr-TR" dirty="0" smtClean="0"/>
              <a:t>verilmesini sağlar</a:t>
            </a:r>
            <a:r>
              <a:rPr lang="tr-TR" dirty="0" smtClean="0"/>
              <a:t>.</a:t>
            </a:r>
          </a:p>
          <a:p>
            <a:pPr>
              <a:buNone/>
            </a:pPr>
            <a:r>
              <a:rPr lang="tr-TR" dirty="0" smtClean="0"/>
              <a:t>• Toplumu ve bireyleri sağlıklı ve </a:t>
            </a:r>
            <a:r>
              <a:rPr lang="tr-TR" dirty="0" smtClean="0"/>
              <a:t>ekonomik beslenme </a:t>
            </a:r>
            <a:r>
              <a:rPr lang="tr-TR" dirty="0" smtClean="0"/>
              <a:t>yöntemleri konusunda eğitir.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r>
              <a:rPr lang="tr-TR" dirty="0" smtClean="0"/>
              <a:t>Diyetisyen olmak isteyenlerin fen </a:t>
            </a:r>
            <a:r>
              <a:rPr lang="tr-TR" dirty="0" smtClean="0"/>
              <a:t>bilimlerine ilgili</a:t>
            </a:r>
            <a:r>
              <a:rPr lang="tr-TR" dirty="0" smtClean="0"/>
              <a:t>, işbirliği yapabilen, yardım etmekten </a:t>
            </a:r>
            <a:r>
              <a:rPr lang="tr-TR" dirty="0" smtClean="0"/>
              <a:t>hoşlanan, dikkatli</a:t>
            </a:r>
            <a:r>
              <a:rPr lang="tr-TR" dirty="0" smtClean="0"/>
              <a:t>, araştırmacı, yeniliklere </a:t>
            </a:r>
            <a:r>
              <a:rPr lang="tr-TR" dirty="0" smtClean="0"/>
              <a:t>açık, kendini </a:t>
            </a:r>
            <a:r>
              <a:rPr lang="tr-TR" dirty="0" smtClean="0"/>
              <a:t>iyi ifade edebilen, beden dilini iyi </a:t>
            </a:r>
            <a:r>
              <a:rPr lang="tr-TR" dirty="0" smtClean="0"/>
              <a:t>kullanan, sorumluluk </a:t>
            </a:r>
            <a:r>
              <a:rPr lang="tr-TR" dirty="0" smtClean="0"/>
              <a:t>sahibi kişiler olması </a:t>
            </a:r>
            <a:r>
              <a:rPr lang="tr-TR" dirty="0" smtClean="0"/>
              <a:t>gerekir. Yaratıcılık </a:t>
            </a:r>
            <a:r>
              <a:rPr lang="tr-TR" dirty="0" smtClean="0"/>
              <a:t>ve yabancı dil bilmek başarıyı </a:t>
            </a:r>
            <a:r>
              <a:rPr lang="tr-TR" dirty="0" smtClean="0"/>
              <a:t>artıran </a:t>
            </a:r>
            <a:r>
              <a:rPr lang="nn-NO" dirty="0" smtClean="0"/>
              <a:t>bir </a:t>
            </a:r>
            <a:r>
              <a:rPr lang="nn-NO" dirty="0" smtClean="0"/>
              <a:t>özelliktir. Hastanelerde, okullarda, </a:t>
            </a:r>
            <a:r>
              <a:rPr lang="nn-NO" dirty="0" smtClean="0"/>
              <a:t>yurtlarda,</a:t>
            </a:r>
            <a:r>
              <a:rPr lang="tr-TR" dirty="0" smtClean="0"/>
              <a:t> </a:t>
            </a:r>
            <a:r>
              <a:rPr lang="sv-SE" dirty="0" smtClean="0"/>
              <a:t>fabrikalarda </a:t>
            </a:r>
            <a:r>
              <a:rPr lang="sv-SE" dirty="0" smtClean="0"/>
              <a:t>temiz ortamlarda görev </a:t>
            </a:r>
            <a:r>
              <a:rPr lang="sv-SE" dirty="0" smtClean="0"/>
              <a:t>yaparlar.</a:t>
            </a:r>
            <a:r>
              <a:rPr lang="tr-TR" dirty="0" smtClean="0"/>
              <a:t> Ancak </a:t>
            </a:r>
            <a:r>
              <a:rPr lang="tr-TR" dirty="0" smtClean="0"/>
              <a:t>mutfak denetimi yaparken </a:t>
            </a:r>
            <a:r>
              <a:rPr lang="tr-TR" dirty="0" smtClean="0"/>
              <a:t>nemli ve </a:t>
            </a:r>
            <a:r>
              <a:rPr lang="tr-TR" dirty="0" smtClean="0"/>
              <a:t>kokulu ortamda çalışmak durumundadır. </a:t>
            </a:r>
            <a:r>
              <a:rPr lang="tr-TR" dirty="0" smtClean="0"/>
              <a:t>İş genellikle </a:t>
            </a:r>
            <a:r>
              <a:rPr lang="tr-TR" dirty="0" smtClean="0"/>
              <a:t>oturarak yürütülür.</a:t>
            </a:r>
            <a:endParaRPr lang="tr-T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MESLEĞİN GEREKTİRDİĞİ GENEL ÖZELLİKLER</a:t>
            </a:r>
            <a:endParaRPr lang="tr-TR" dirty="0"/>
          </a:p>
        </p:txBody>
      </p:sp>
      <p:sp>
        <p:nvSpPr>
          <p:cNvPr id="3" name="2 İçerik Yer Tutucusu"/>
          <p:cNvSpPr>
            <a:spLocks noGrp="1"/>
          </p:cNvSpPr>
          <p:nvPr>
            <p:ph sz="quarter" idx="1"/>
          </p:nvPr>
        </p:nvSpPr>
        <p:spPr/>
        <p:txBody>
          <a:bodyPr>
            <a:normAutofit/>
          </a:bodyPr>
          <a:lstStyle/>
          <a:p>
            <a:r>
              <a:rPr lang="tr-TR" dirty="0" smtClean="0"/>
              <a:t>Mesleğin eğitimi, sağlık bilimleri fakültesi, </a:t>
            </a:r>
            <a:r>
              <a:rPr lang="tr-TR" dirty="0" smtClean="0"/>
              <a:t>Beslenme ve </a:t>
            </a:r>
            <a:r>
              <a:rPr lang="tr-TR" dirty="0" smtClean="0"/>
              <a:t>Diyetetik bölümünde </a:t>
            </a:r>
            <a:r>
              <a:rPr lang="tr-TR" dirty="0" smtClean="0"/>
              <a:t>verilmektedir. Bölümü </a:t>
            </a:r>
            <a:r>
              <a:rPr lang="tr-TR" dirty="0" smtClean="0"/>
              <a:t>bitirenlerden Ortaöğretim Alan </a:t>
            </a:r>
            <a:r>
              <a:rPr lang="tr-TR" dirty="0" smtClean="0"/>
              <a:t>Öğretmenliği Tezsiz </a:t>
            </a:r>
            <a:r>
              <a:rPr lang="tr-TR" dirty="0" smtClean="0"/>
              <a:t>Yüksek Lisans Programını </a:t>
            </a:r>
            <a:r>
              <a:rPr lang="tr-TR" dirty="0" smtClean="0"/>
              <a:t>veya Pedagojik </a:t>
            </a:r>
            <a:r>
              <a:rPr lang="tr-TR" dirty="0" smtClean="0"/>
              <a:t>Formasyon Programını </a:t>
            </a:r>
            <a:r>
              <a:rPr lang="tr-TR" dirty="0" smtClean="0"/>
              <a:t>tamamlayanlar öğretmen </a:t>
            </a:r>
            <a:r>
              <a:rPr lang="tr-TR" dirty="0" smtClean="0"/>
              <a:t>olarak da çalışabilirler.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s-ES" dirty="0" smtClean="0"/>
              <a:t>C- ÇALIŞMA ORTAMI VE KOŞULLARI </a:t>
            </a:r>
            <a:endParaRPr lang="tr-TR" dirty="0"/>
          </a:p>
        </p:txBody>
      </p:sp>
      <p:sp>
        <p:nvSpPr>
          <p:cNvPr id="3" name="2 İçerik Yer Tutucusu"/>
          <p:cNvSpPr>
            <a:spLocks noGrp="1"/>
          </p:cNvSpPr>
          <p:nvPr>
            <p:ph sz="quarter" idx="1"/>
          </p:nvPr>
        </p:nvSpPr>
        <p:spPr/>
        <p:txBody>
          <a:bodyPr>
            <a:normAutofit/>
          </a:bodyPr>
          <a:lstStyle/>
          <a:p>
            <a:pPr>
              <a:buNone/>
            </a:pPr>
            <a:r>
              <a:rPr lang="tr-TR" dirty="0" smtClean="0"/>
              <a:t>Diyetisyenler hastanelerde, okullarda, yurtlarda, fabrikalarda görev yaparlar. Görev yeri temizdir. Ancak, mutfak denetimi yaparken, diyetisyen nemli ve kokulu ortamda çalışmak durumundadır. İş genellikle oturarak yürütülür. Diyetisyenin iletişimde bulunduğu kişiler görev yaptığı kuruma göre değişir.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136</TotalTime>
  <Words>445</Words>
  <Application>WPS Presentation</Application>
  <PresentationFormat>Özel</PresentationFormat>
  <Paragraphs>42</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Hisse Senedi</vt:lpstr>
      <vt:lpstr>BESLENME VE DİYETETİK</vt:lpstr>
      <vt:lpstr>PROGRAM HAKKINDA BİLGİLER</vt:lpstr>
      <vt:lpstr>Slayt 3</vt:lpstr>
      <vt:lpstr>En düşük netler</vt:lpstr>
      <vt:lpstr>Diyetisyenler;</vt:lpstr>
      <vt:lpstr>Slayt 6</vt:lpstr>
      <vt:lpstr>Slayt 7</vt:lpstr>
      <vt:lpstr>MESLEĞİN GEREKTİRDİĞİ GENEL ÖZELLİKLER</vt:lpstr>
      <vt:lpstr>C- ÇALIŞMA ORTAMI VE KOŞULLARI </vt:lpstr>
      <vt:lpstr>EĞİTİMİN SÜRESİ VE İÇERİĞİ</vt:lpstr>
      <vt:lpstr>Slayt 11</vt:lpstr>
      <vt:lpstr>KPSS</vt:lpstr>
      <vt:lpstr>KPSS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SİSTEM 5</dc:creator>
  <cp:lastModifiedBy>SİSTEM 5</cp:lastModifiedBy>
  <cp:revision>47</cp:revision>
  <dcterms:created xsi:type="dcterms:W3CDTF">2024-12-10T07:49:46Z</dcterms:created>
  <dcterms:modified xsi:type="dcterms:W3CDTF">2024-12-23T11:47:56Z</dcterms:modified>
</cp:coreProperties>
</file>