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6" r:id="rId4"/>
    <p:sldId id="267" r:id="rId5"/>
    <p:sldId id="268" r:id="rId6"/>
    <p:sldId id="269" r:id="rId7"/>
    <p:sldId id="270" r:id="rId8"/>
    <p:sldId id="271" r:id="rId9"/>
    <p:sldId id="257" r:id="rId10"/>
    <p:sldId id="258" r:id="rId11"/>
    <p:sldId id="264" r:id="rId12"/>
    <p:sldId id="259" r:id="rId13"/>
    <p:sldId id="260" r:id="rId14"/>
    <p:sldId id="261" r:id="rId15"/>
    <p:sldId id="262" r:id="rId16"/>
    <p:sldId id="26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2"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17" name="16 Altbilgi Yer Tutucusu"/>
          <p:cNvSpPr>
            <a:spLocks noGrp="1"/>
          </p:cNvSpPr>
          <p:nvPr>
            <p:ph type="ftr" sz="quarter" idx="11"/>
          </p:nvPr>
        </p:nvSpPr>
        <p:spPr/>
        <p:txBody>
          <a:bodyPr/>
          <a:lstStyle/>
          <a:p>
            <a:endParaRPr lang="en-US"/>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9B618960-8005-486C-9A75-10CB2AAC16F9}" type="slidenum">
              <a:rPr lang="en-US" smtClean="0"/>
              <a:pPr/>
              <a:t>‹#›</a:t>
            </a:fld>
            <a:endParaRPr lang="en-US"/>
          </a:p>
        </p:txBody>
      </p:sp>
      <p:sp>
        <p:nvSpPr>
          <p:cNvPr id="7" name="6 Dikdörtgen"/>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6822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192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8" name="7 İçerik Yer Tutucusu"/>
          <p:cNvSpPr>
            <a:spLocks noGrp="1"/>
          </p:cNvSpPr>
          <p:nvPr>
            <p:ph sz="quarter" idx="1"/>
          </p:nvPr>
        </p:nvSpPr>
        <p:spPr>
          <a:xfrm>
            <a:off x="1219200" y="1447800"/>
            <a:ext cx="103632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63084" y="952501"/>
            <a:ext cx="103632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a:xfrm>
            <a:off x="1066800" y="6172200"/>
            <a:ext cx="5334000" cy="457200"/>
          </a:xfrm>
        </p:spPr>
        <p:txBody>
          <a:bodyPr/>
          <a:lstStyle/>
          <a:p>
            <a:endParaRPr lang="en-US"/>
          </a:p>
        </p:txBody>
      </p:sp>
      <p:sp>
        <p:nvSpPr>
          <p:cNvPr id="7" name="6 Dikdörtgen"/>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95072" y="6208776"/>
            <a:ext cx="609600" cy="457200"/>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12192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5786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73050"/>
            <a:ext cx="103632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half" idx="2"/>
          </p:nvPr>
        </p:nvSpPr>
        <p:spPr>
          <a:xfrm>
            <a:off x="12192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66040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219200" y="273050"/>
            <a:ext cx="103632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1"/>
          </p:nvPr>
        </p:nvSpPr>
        <p:spPr>
          <a:xfrm>
            <a:off x="3962400" y="1600200"/>
            <a:ext cx="7620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6" name="5 Altbilgi Yer Tutucusu"/>
          <p:cNvSpPr>
            <a:spLocks noGrp="1"/>
          </p:cNvSpPr>
          <p:nvPr>
            <p:ph type="ftr" sz="quarter" idx="11"/>
          </p:nvPr>
        </p:nvSpPr>
        <p:spPr>
          <a:xfrm>
            <a:off x="1219200" y="6172200"/>
            <a:ext cx="5181600" cy="457200"/>
          </a:xfrm>
        </p:spPr>
        <p:txBody>
          <a:bodyPr/>
          <a:lstStyle/>
          <a:p>
            <a:endParaRPr lang="en-US"/>
          </a:p>
        </p:txBody>
      </p:sp>
      <p:sp>
        <p:nvSpPr>
          <p:cNvPr id="7" name="6 Slayt Numarası Yer Tutucusu"/>
          <p:cNvSpPr>
            <a:spLocks noGrp="1"/>
          </p:cNvSpPr>
          <p:nvPr>
            <p:ph type="sldNum" sz="quarter" idx="12"/>
          </p:nvPr>
        </p:nvSpPr>
        <p:spPr>
          <a:xfrm>
            <a:off x="195072" y="6208776"/>
            <a:ext cx="609600" cy="457200"/>
          </a:xfrm>
        </p:spPr>
        <p:txBody>
          <a:bodyPr/>
          <a:lstStyle/>
          <a:p>
            <a:fld id="{9B618960-8005-486C-9A75-10CB2AAC16F9}" type="slidenum">
              <a:rPr lang="en-US" smtClean="0"/>
              <a:pPr/>
              <a:t>‹#›</a:t>
            </a:fld>
            <a:endParaRPr lang="en-US"/>
          </a:p>
        </p:txBody>
      </p:sp>
      <p:sp>
        <p:nvSpPr>
          <p:cNvPr id="11" name="10 Dikdörtgen"/>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1219200" y="274638"/>
            <a:ext cx="103632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63A1C593-65D0-4073-BCC9-577B9352EA97}" type="datetimeFigureOut">
              <a:rPr lang="en-US" smtClean="0"/>
              <a:pPr/>
              <a:t>12/23/2024</a:t>
            </a:fld>
            <a:endParaRPr lang="en-US"/>
          </a:p>
        </p:txBody>
      </p:sp>
      <p:sp>
        <p:nvSpPr>
          <p:cNvPr id="3" name="2 Altbilgi Yer Tutucusu"/>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22 Slayt Numarası Yer Tutucusu"/>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tr-TR" dirty="0" smtClean="0"/>
              <a:t>Kendinizi sözlü ve yazılı olarak ifade etmekte başarılı buluyor, okumayı seviyor, olayları ve kişileri çözümlemekten hoşlanıyorsanız, haksızlığa uğradığına inandığınız kişi ve kurumları hukuken savunmaya hazırsanız size bu mesleği incelemenizi öneriyoruz.</a:t>
            </a:r>
            <a:endParaRPr lang="en-US" dirty="0"/>
          </a:p>
        </p:txBody>
      </p:sp>
      <p:sp>
        <p:nvSpPr>
          <p:cNvPr id="2" name="Title 1"/>
          <p:cNvSpPr>
            <a:spLocks noGrp="1"/>
          </p:cNvSpPr>
          <p:nvPr>
            <p:ph type="ctrTitle"/>
          </p:nvPr>
        </p:nvSpPr>
        <p:spPr/>
        <p:txBody>
          <a:bodyPr/>
          <a:lstStyle/>
          <a:p>
            <a:r>
              <a:rPr lang="tr-TR" b="1" dirty="0" smtClean="0"/>
              <a:t>HUKUK </a:t>
            </a:r>
            <a:br>
              <a:rPr lang="tr-TR" b="1" dirty="0" smtClean="0"/>
            </a:br>
            <a:endParaRPr lang="en-US" b="1" dirty="0"/>
          </a:p>
        </p:txBody>
      </p:sp>
    </p:spTree>
    <p:extLst>
      <p:ext uri="{BB962C8B-B14F-4D97-AF65-F5344CB8AC3E}">
        <p14:creationId xmlns=""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sp>
        <p:nvSpPr>
          <p:cNvPr id="3" name="2 İçerik Yer Tutucusu"/>
          <p:cNvSpPr>
            <a:spLocks noGrp="1"/>
          </p:cNvSpPr>
          <p:nvPr>
            <p:ph sz="quarter" idx="1"/>
          </p:nvPr>
        </p:nvSpPr>
        <p:spPr/>
        <p:txBody>
          <a:bodyPr/>
          <a:lstStyle/>
          <a:p>
            <a:pPr>
              <a:buNone/>
            </a:pPr>
            <a:r>
              <a:rPr lang="tr-TR" b="1" dirty="0" smtClean="0"/>
              <a:t>En Yüksek</a:t>
            </a:r>
          </a:p>
          <a:p>
            <a:pPr>
              <a:buNone/>
            </a:pPr>
            <a:endParaRPr lang="tr-TR" dirty="0" smtClean="0"/>
          </a:p>
          <a:p>
            <a:pPr>
              <a:buNone/>
            </a:pPr>
            <a:r>
              <a:rPr lang="tr-TR" dirty="0" smtClean="0"/>
              <a:t>Boğaziçi Üniversitesi   1240</a:t>
            </a:r>
          </a:p>
          <a:p>
            <a:pPr>
              <a:buNone/>
            </a:pPr>
            <a:endParaRPr lang="tr-TR" b="1" dirty="0" smtClean="0"/>
          </a:p>
          <a:p>
            <a:pPr>
              <a:buNone/>
            </a:pPr>
            <a:r>
              <a:rPr lang="tr-TR" b="1" dirty="0" smtClean="0"/>
              <a:t>En Düşük</a:t>
            </a:r>
          </a:p>
          <a:p>
            <a:pPr>
              <a:buNone/>
            </a:pPr>
            <a:endParaRPr lang="tr-TR" dirty="0" smtClean="0"/>
          </a:p>
          <a:p>
            <a:pPr>
              <a:buNone/>
            </a:pPr>
            <a:r>
              <a:rPr lang="tr-TR" dirty="0" smtClean="0"/>
              <a:t>Türk-Alman Üniversitesi  73 bin</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GEREKEN MİN. NET</a:t>
            </a:r>
            <a:endParaRPr lang="tr-TR" dirty="0"/>
          </a:p>
        </p:txBody>
      </p:sp>
      <p:sp>
        <p:nvSpPr>
          <p:cNvPr id="3" name="2 İçerik Yer Tutucusu"/>
          <p:cNvSpPr>
            <a:spLocks noGrp="1"/>
          </p:cNvSpPr>
          <p:nvPr>
            <p:ph sz="quarter" idx="1"/>
          </p:nvPr>
        </p:nvSpPr>
        <p:spPr/>
        <p:txBody>
          <a:bodyPr/>
          <a:lstStyle/>
          <a:p>
            <a:pPr>
              <a:buNone/>
            </a:pPr>
            <a:r>
              <a:rPr lang="tr-TR" b="1" dirty="0" smtClean="0"/>
              <a:t>TYT 							 AYT</a:t>
            </a:r>
          </a:p>
          <a:p>
            <a:pPr>
              <a:buNone/>
            </a:pPr>
            <a:r>
              <a:rPr lang="tr-TR" dirty="0" smtClean="0"/>
              <a:t>TÜRKÇE: 30      				</a:t>
            </a:r>
            <a:r>
              <a:rPr lang="tr-TR" dirty="0" smtClean="0"/>
              <a:t>      EDEBİYAT</a:t>
            </a:r>
            <a:r>
              <a:rPr lang="tr-TR" dirty="0" smtClean="0"/>
              <a:t>: 20</a:t>
            </a:r>
          </a:p>
          <a:p>
            <a:pPr>
              <a:buNone/>
            </a:pPr>
            <a:r>
              <a:rPr lang="tr-TR" dirty="0" smtClean="0"/>
              <a:t>SOSYAL:15                                                            MATEMATİK: 12</a:t>
            </a:r>
          </a:p>
          <a:p>
            <a:pPr>
              <a:buNone/>
            </a:pPr>
            <a:r>
              <a:rPr lang="tr-TR" dirty="0" smtClean="0"/>
              <a:t>MATEMATİK: 16                                                   TARİH: 6</a:t>
            </a:r>
          </a:p>
          <a:p>
            <a:pPr>
              <a:buNone/>
            </a:pPr>
            <a:r>
              <a:rPr lang="tr-TR" dirty="0" smtClean="0"/>
              <a:t>FEN:0                                                                     COĞRAFYA: 4</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Avukat; </a:t>
            </a:r>
            <a:endParaRPr lang="tr-TR" dirty="0"/>
          </a:p>
        </p:txBody>
      </p:sp>
      <p:sp>
        <p:nvSpPr>
          <p:cNvPr id="3" name="2 İçerik Yer Tutucusu"/>
          <p:cNvSpPr>
            <a:spLocks noGrp="1"/>
          </p:cNvSpPr>
          <p:nvPr>
            <p:ph sz="quarter" idx="1"/>
          </p:nvPr>
        </p:nvSpPr>
        <p:spPr/>
        <p:txBody>
          <a:bodyPr>
            <a:normAutofit/>
          </a:bodyPr>
          <a:lstStyle/>
          <a:p>
            <a:pPr>
              <a:buNone/>
            </a:pPr>
            <a:r>
              <a:rPr lang="tr-TR" dirty="0" smtClean="0"/>
              <a:t>• Bir kimsenin avukatlığını kabul etmeden önce ilgiliyi dinler, varsa dava dosyasını inceler, </a:t>
            </a:r>
          </a:p>
          <a:p>
            <a:pPr>
              <a:buNone/>
            </a:pPr>
            <a:r>
              <a:rPr lang="tr-TR" dirty="0" smtClean="0"/>
              <a:t>• Mahkemelerde çeşitli davalar açar veya müvekkili aleyhine açılan davaya katılır, </a:t>
            </a:r>
          </a:p>
          <a:p>
            <a:pPr>
              <a:buNone/>
            </a:pPr>
            <a:r>
              <a:rPr lang="tr-TR" dirty="0" smtClean="0"/>
              <a:t>• Davayla ilgili tanıkları mahkeme heyetine dinletir ve onlara sorular sorar, </a:t>
            </a:r>
          </a:p>
          <a:p>
            <a:pPr>
              <a:buNone/>
            </a:pPr>
            <a:r>
              <a:rPr lang="tr-TR" dirty="0" smtClean="0"/>
              <a:t>• Mahkeme sonuçlanıp karar açıklanmadan önce kararın müvekkili lehine sonuçlanmasını sağlamak için savunma metnini hazırlar ve konuşma yapar,</a:t>
            </a:r>
          </a:p>
          <a:p>
            <a:pPr>
              <a:buNone/>
            </a:pPr>
            <a:r>
              <a:rPr lang="tr-TR" dirty="0" smtClean="0"/>
              <a:t> • Mahkemenin açıkladığı karara itiraz etmek gerektiğinde üst mahkemeye sunacağı dosyayı hazırlar, </a:t>
            </a:r>
          </a:p>
          <a:p>
            <a:pPr>
              <a:buNone/>
            </a:pPr>
            <a:r>
              <a:rPr lang="tr-TR" dirty="0" smtClean="0"/>
              <a:t>• İcra takipleri yapar.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Avukat olmak isteyenlerin; </a:t>
            </a:r>
            <a:endParaRPr lang="tr-TR" dirty="0" smtClean="0"/>
          </a:p>
          <a:p>
            <a:r>
              <a:rPr lang="tr-TR" dirty="0" smtClean="0"/>
              <a:t>- </a:t>
            </a:r>
            <a:r>
              <a:rPr lang="tr-TR" dirty="0" smtClean="0"/>
              <a:t>Sözel yeteneğe ifade becerisi gelişmiş </a:t>
            </a:r>
            <a:endParaRPr lang="tr-TR" dirty="0" smtClean="0"/>
          </a:p>
          <a:p>
            <a:r>
              <a:rPr lang="tr-TR" dirty="0" smtClean="0"/>
              <a:t>- </a:t>
            </a:r>
            <a:r>
              <a:rPr lang="tr-TR" dirty="0" smtClean="0"/>
              <a:t>Olaylar ve ilkeler arasında ilişki kurabilme gücüne, </a:t>
            </a:r>
            <a:endParaRPr lang="tr-TR" dirty="0" smtClean="0"/>
          </a:p>
          <a:p>
            <a:r>
              <a:rPr lang="tr-TR" dirty="0" smtClean="0"/>
              <a:t>- </a:t>
            </a:r>
            <a:r>
              <a:rPr lang="tr-TR" dirty="0" smtClean="0"/>
              <a:t>Olayları derinliğine araştırma merakına, </a:t>
            </a:r>
            <a:endParaRPr lang="tr-TR" dirty="0" smtClean="0"/>
          </a:p>
          <a:p>
            <a:r>
              <a:rPr lang="tr-TR" dirty="0" smtClean="0"/>
              <a:t>- </a:t>
            </a:r>
            <a:r>
              <a:rPr lang="tr-TR" dirty="0" smtClean="0"/>
              <a:t>Başkalarını anlayabilme ve etkileyebilme yeteneğine</a:t>
            </a:r>
            <a:r>
              <a:rPr lang="tr-TR" dirty="0" smtClean="0"/>
              <a:t>,</a:t>
            </a:r>
          </a:p>
          <a:p>
            <a:r>
              <a:rPr lang="tr-TR" dirty="0" smtClean="0"/>
              <a:t> </a:t>
            </a:r>
            <a:r>
              <a:rPr lang="tr-TR" dirty="0" smtClean="0"/>
              <a:t>- Sorumluluk duygusuna sahip, kişiler olmaları gerekir.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s-ES" dirty="0" smtClean="0"/>
              <a:t>ÇALIŞMA </a:t>
            </a:r>
            <a:r>
              <a:rPr lang="es-ES" dirty="0" smtClean="0"/>
              <a:t>ORTAMI VE KOŞULLARI </a:t>
            </a:r>
            <a:endParaRPr lang="tr-TR" dirty="0"/>
          </a:p>
        </p:txBody>
      </p:sp>
      <p:sp>
        <p:nvSpPr>
          <p:cNvPr id="3" name="2 İçerik Yer Tutucusu"/>
          <p:cNvSpPr>
            <a:spLocks noGrp="1"/>
          </p:cNvSpPr>
          <p:nvPr>
            <p:ph sz="quarter" idx="1"/>
          </p:nvPr>
        </p:nvSpPr>
        <p:spPr/>
        <p:txBody>
          <a:bodyPr/>
          <a:lstStyle/>
          <a:p>
            <a:pPr>
              <a:buNone/>
            </a:pPr>
            <a:r>
              <a:rPr lang="tr-TR" dirty="0" smtClean="0"/>
              <a:t>Avukatlar, büro ve adliye gibi kapalı ortamlarda, gerektiğinde keşif çalışmaları için açık alanlarda çalışırlar. Çalışmaları sırasında, müvekkilleriyle, yargıç (hakim) ve savcılarla, adli personelle, emniyet görevlileriyle iletişim halindedir. Avukatlık yoğun sorumluluk gerektiren, hareketli bir meslektir.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dirty="0" smtClean="0"/>
              <a:t>Mesleğin eğitimi, hukuk fakültelerinde verilmektedir. Hukuk fakültesini bitirenler stajlarını tamamladıktan sonra avukat olarak çalışmaya başlayabilirler.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Bu meslekte iş alanı oldukça geniştir. Kişi, kamu kurumlarında, özel şirketlerde çalışabileceği gibi kendi iş yerini açıp bağımsız da çalışabilir. Avukatlar her tür ekonomik ve sosyal organizasyonlar içinde iş bulma olanağına sahiptir. Ayrıca, hakim, savcı, noter, müfettiş ve hariciye meslek memurluğu da yapma olanakları vardır.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PROGRAMIN AMACI</a:t>
            </a:r>
            <a:endParaRPr lang="tr-TR" dirty="0"/>
          </a:p>
        </p:txBody>
      </p:sp>
      <p:sp>
        <p:nvSpPr>
          <p:cNvPr id="3" name="2 İçerik Yer Tutucusu"/>
          <p:cNvSpPr>
            <a:spLocks noGrp="1"/>
          </p:cNvSpPr>
          <p:nvPr>
            <p:ph sz="quarter" idx="1"/>
          </p:nvPr>
        </p:nvSpPr>
        <p:spPr/>
        <p:txBody>
          <a:bodyPr/>
          <a:lstStyle/>
          <a:p>
            <a:r>
              <a:rPr lang="tr-TR" dirty="0" smtClean="0"/>
              <a:t>Hukuk programının amacı, toplumda bireylerin birbirleri ile ve devletle veya devletlerin birbirleriyle ilişkilerini düzenleyen yasaların uygulanması sırasında ortaya çıkacak anlaşmazlıkların çözümü konusunda çalışacak hukukçuları yetiştirmek ve bu alanda araştırma yapmaktır.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Programda Okutulan Belli Başlı Dersler:</a:t>
            </a:r>
            <a:endParaRPr lang="tr-TR" dirty="0"/>
          </a:p>
        </p:txBody>
      </p:sp>
      <p:sp>
        <p:nvSpPr>
          <p:cNvPr id="3" name="2 İçerik Yer Tutucusu"/>
          <p:cNvSpPr>
            <a:spLocks noGrp="1"/>
          </p:cNvSpPr>
          <p:nvPr>
            <p:ph sz="quarter" idx="1"/>
          </p:nvPr>
        </p:nvSpPr>
        <p:spPr/>
        <p:txBody>
          <a:bodyPr/>
          <a:lstStyle/>
          <a:p>
            <a:r>
              <a:rPr lang="tr-TR" dirty="0" smtClean="0"/>
              <a:t>Hukuk programında hukuk felsefesi ve sosyolojisi, Türk hukuk tarihi, anayasa hukuku, Roma özel hukuku, medeni hukuk, idare hukuku, devletler umumi hukuku, İslam hukuku, borçlar hukuku, ceza hukuku, ticaret hukuku ve vergi hukuku gibi meslek dersleri verilir.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Gereken Nitelikler:</a:t>
            </a:r>
            <a:endParaRPr lang="tr-TR" dirty="0"/>
          </a:p>
        </p:txBody>
      </p:sp>
      <p:sp>
        <p:nvSpPr>
          <p:cNvPr id="3" name="2 İçerik Yer Tutucusu"/>
          <p:cNvSpPr>
            <a:spLocks noGrp="1"/>
          </p:cNvSpPr>
          <p:nvPr>
            <p:ph sz="quarter" idx="1"/>
          </p:nvPr>
        </p:nvSpPr>
        <p:spPr/>
        <p:txBody>
          <a:bodyPr/>
          <a:lstStyle/>
          <a:p>
            <a:r>
              <a:rPr lang="tr-TR" dirty="0" smtClean="0"/>
              <a:t>Hukuk fakültesinde başarılı olabilmek için öğrencinin lisede aldığı felsefe, mantık, sosyoloji, kompozisyon ve Türkçe derslerinde başarılı olması beklenir. Hukuk fakültesi mezunları hangi alanda çalışırlarsa çalışsınlar üstün bir akademik yeteneğe, ikna gücüne, sağlam bir mantık ve seziye sahip olmalıdırlar. Hukuk fakültesine girmek isteyenler hukukun, sorumluluğu çok fazla olan bir meslek alanı olduğunu, sürekli çalışma, okuma ve araştırma gerektirdiğini öncelikle kabul etmelidirler. Sabır ve anlayış da bu alanda başarı için gerekli niteliklerdir.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Mezunların Kazandıkları </a:t>
            </a:r>
            <a:r>
              <a:rPr lang="tr-TR" b="1" dirty="0" err="1" smtClean="0"/>
              <a:t>Ünvan</a:t>
            </a:r>
            <a:r>
              <a:rPr lang="tr-TR" b="1" dirty="0" smtClean="0"/>
              <a:t> ve Yaptıkları İşler:</a:t>
            </a:r>
            <a:endParaRPr lang="tr-TR" dirty="0"/>
          </a:p>
        </p:txBody>
      </p:sp>
      <p:sp>
        <p:nvSpPr>
          <p:cNvPr id="3" name="2 İçerik Yer Tutucusu"/>
          <p:cNvSpPr>
            <a:spLocks noGrp="1"/>
          </p:cNvSpPr>
          <p:nvPr>
            <p:ph sz="quarter" idx="1"/>
          </p:nvPr>
        </p:nvSpPr>
        <p:spPr/>
        <p:txBody>
          <a:bodyPr/>
          <a:lstStyle/>
          <a:p>
            <a:r>
              <a:rPr lang="tr-TR" dirty="0" smtClean="0"/>
              <a:t>Hukuk fakültesinde 4 yıllık lisans programını tamamlayanlar daha sonra yaptıkları stajın konusuna göre genellikle "Hakim", "Savcı" ve "Avukat" </a:t>
            </a:r>
            <a:r>
              <a:rPr lang="tr-TR" dirty="0" err="1" smtClean="0"/>
              <a:t>ünvanları</a:t>
            </a:r>
            <a:r>
              <a:rPr lang="tr-TR" dirty="0" smtClean="0"/>
              <a:t> ile çalışmaktadırlar. Bir kısmı da "Danışman" olarak görev yapar. Hakim mahkemede, vatandaşlar arasında çıkan anlaşmazlıkların hukuk kuralları çerçevesinde çözülmesine çalışır. </a:t>
            </a:r>
            <a:endParaRPr lang="tr-TR" dirty="0" smtClean="0"/>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Mezunların Kazandıkları </a:t>
            </a:r>
            <a:r>
              <a:rPr lang="tr-TR" b="1" dirty="0" err="1" smtClean="0"/>
              <a:t>Ünvan</a:t>
            </a:r>
            <a:r>
              <a:rPr lang="tr-TR" b="1" dirty="0" smtClean="0"/>
              <a:t> ve Yaptıkları İşler:</a:t>
            </a:r>
            <a:endParaRPr lang="tr-TR" dirty="0"/>
          </a:p>
        </p:txBody>
      </p:sp>
      <p:sp>
        <p:nvSpPr>
          <p:cNvPr id="3" name="2 İçerik Yer Tutucusu"/>
          <p:cNvSpPr>
            <a:spLocks noGrp="1"/>
          </p:cNvSpPr>
          <p:nvPr>
            <p:ph sz="quarter" idx="1"/>
          </p:nvPr>
        </p:nvSpPr>
        <p:spPr/>
        <p:txBody>
          <a:bodyPr>
            <a:normAutofit/>
          </a:bodyPr>
          <a:lstStyle/>
          <a:p>
            <a:r>
              <a:rPr lang="tr-TR" dirty="0" smtClean="0"/>
              <a:t>Hakim veya savcı olabilmek için bir hukuk fakültesini bitirdikten sonra mahkemelerde staj yapmak gereklidir. Hakim veya savcı olmak isteyen bir kimse hukuk fakültesini bitirdikten sonra Adalet Bakanlığına başvurur. </a:t>
            </a:r>
            <a:r>
              <a:rPr lang="tr-TR" dirty="0" smtClean="0"/>
              <a:t>Hakimlerin</a:t>
            </a:r>
            <a:r>
              <a:rPr lang="tr-TR" dirty="0" smtClean="0"/>
              <a:t>, görevleri gereği, siyasal etkilerden uzak tutulmaları ve kendilerini güvenlikte hissetmeleri için bazı önlemler alınmıştır. Sözgelişi, kendileri istemedikçe, hastalık veya yüz kızartıcı bir suç işlemiş olma durumları dışında, Anayasa'da gösterilen yaştan önce işten çıkarılamazlar, emekliye ayrılamazlar.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Mezunların Kazandıkları </a:t>
            </a:r>
            <a:r>
              <a:rPr lang="tr-TR" b="1" dirty="0" err="1" smtClean="0"/>
              <a:t>Ünvan</a:t>
            </a:r>
            <a:r>
              <a:rPr lang="tr-TR" b="1" dirty="0" smtClean="0"/>
              <a:t> ve Yaptıkları İşler:</a:t>
            </a:r>
            <a:endParaRPr lang="tr-TR" dirty="0"/>
          </a:p>
        </p:txBody>
      </p:sp>
      <p:sp>
        <p:nvSpPr>
          <p:cNvPr id="3" name="2 İçerik Yer Tutucusu"/>
          <p:cNvSpPr>
            <a:spLocks noGrp="1"/>
          </p:cNvSpPr>
          <p:nvPr>
            <p:ph sz="quarter" idx="1"/>
          </p:nvPr>
        </p:nvSpPr>
        <p:spPr/>
        <p:txBody>
          <a:bodyPr/>
          <a:lstStyle/>
          <a:p>
            <a:r>
              <a:rPr lang="tr-TR" dirty="0" smtClean="0"/>
              <a:t>Avukatlık genellikle serbest yürütülen bir meslektir. Avukatlar insanların hukuki sorunlarıyla uğraşırlar. Avukat kendisine başvuranın şikayetini dinler, gerekirse davanın açılması için yol gösterir, savunmayı hazırlar ve mahkemede yargıca yazılı ya da sözlü olarak sunar, davayı kovuşturur, gerekirse olay yerine gidip keşif yapan mahkeme heyetine katılır. Avukat olmak isteyen bir kimsenin hukuk fakültesini bitirdikten sonra bir yıl staj yapması gerekir.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Mezunların Kazandıkları </a:t>
            </a:r>
            <a:r>
              <a:rPr lang="tr-TR" b="1" dirty="0" err="1" smtClean="0"/>
              <a:t>Ünvan</a:t>
            </a:r>
            <a:r>
              <a:rPr lang="tr-TR" b="1" dirty="0" smtClean="0"/>
              <a:t> ve Yaptıkları İşler:</a:t>
            </a:r>
            <a:endParaRPr lang="tr-TR" dirty="0"/>
          </a:p>
        </p:txBody>
      </p:sp>
      <p:sp>
        <p:nvSpPr>
          <p:cNvPr id="3" name="2 İçerik Yer Tutucusu"/>
          <p:cNvSpPr>
            <a:spLocks noGrp="1"/>
          </p:cNvSpPr>
          <p:nvPr>
            <p:ph sz="quarter" idx="1"/>
          </p:nvPr>
        </p:nvSpPr>
        <p:spPr/>
        <p:txBody>
          <a:bodyPr/>
          <a:lstStyle/>
          <a:p>
            <a:r>
              <a:rPr lang="tr-TR" dirty="0" smtClean="0"/>
              <a:t>Staj süresinin yarısı mahkemelerde, yarısı tecrübeli bir avukatın yanında geçer. Eğitimini başarı ile tamamlayan bir avukat bir yazıhane açarak dava kabul etmeye başlayabilir. Bazı avukatlar kamu kuruluşlarında ve özel kuruluşlarda avukat veya hukuk müşaviri olarak görev alırlar. Her avukat, avukatlık mesleğini yürütmek için meslek üyelerinin çalışmalarını denetleyen bir kuruluş olan Türkiye Barolar Birliğine kaydolmak zorundadır. Avukatlık mesleğinde iş bulma olanağı; bulunulan bölgenin ekonomik ve toplumsal koşullarına ve avukatın yeteneklerine bağlıdır. Bunun dışında, hukuk fakültesini bitirenler hukuk danışmanlığı, müfettişlik, hariciye meslek memurluğu gibi mesleklerde de iş bulabilmektedirler.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pPr>
              <a:buNone/>
            </a:pPr>
            <a:r>
              <a:rPr lang="tr-TR" dirty="0" smtClean="0"/>
              <a:t>4 yıllık lisans programıdır.</a:t>
            </a:r>
          </a:p>
          <a:p>
            <a:pPr marL="0" indent="0" algn="just">
              <a:buNone/>
            </a:pPr>
            <a:endParaRPr lang="tr-TR" b="1" dirty="0" smtClean="0">
              <a:latin typeface="Verdana" panose="020B0604030504040204" pitchFamily="34" charset="0"/>
              <a:ea typeface="Verdana" panose="020B0604030504040204" pitchFamily="34" charset="0"/>
            </a:endParaRPr>
          </a:p>
          <a:p>
            <a:pPr algn="just">
              <a:buNone/>
            </a:pPr>
            <a:r>
              <a:rPr lang="tr-TR" dirty="0" smtClean="0"/>
              <a:t>Avukat bireylerin birbirleriyle ve devletle ilişkilerinde ortaya çıkan anlaşmazlıklarda hukuki bilgisine başvurulan ve bireyleri ilgili yerlerde, özellikle mahkemelerde temsil eden ve onların haklarını savunan kişidir.</a:t>
            </a:r>
            <a:endParaRPr lang="tr-TR" dirty="0" smtClean="0">
              <a:latin typeface="Verdana" panose="020B0604030504040204" pitchFamily="34" charset="0"/>
              <a:ea typeface="Verdana" panose="020B0604030504040204" pitchFamily="34" charset="0"/>
            </a:endParaRPr>
          </a:p>
          <a:p>
            <a:endParaRPr lang="tr-TR" dirty="0" smtClean="0"/>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63</TotalTime>
  <Words>823</Words>
  <Application>WPS Presentation</Application>
  <PresentationFormat>Özel</PresentationFormat>
  <Paragraphs>51</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Hisse Senedi</vt:lpstr>
      <vt:lpstr>HUKUK  </vt:lpstr>
      <vt:lpstr>PROGRAMIN AMACI</vt:lpstr>
      <vt:lpstr>Programda Okutulan Belli Başlı Dersler:</vt:lpstr>
      <vt:lpstr>Gereken Nitelikler:</vt:lpstr>
      <vt:lpstr>Mezunların Kazandıkları Ünvan ve Yaptıkları İşler:</vt:lpstr>
      <vt:lpstr>Mezunların Kazandıkları Ünvan ve Yaptıkları İşler:</vt:lpstr>
      <vt:lpstr>Mezunların Kazandıkları Ünvan ve Yaptıkları İşler:</vt:lpstr>
      <vt:lpstr>Mezunların Kazandıkları Ünvan ve Yaptıkları İşler:</vt:lpstr>
      <vt:lpstr>PROGRAM HAKKINDA BİLGİLER</vt:lpstr>
      <vt:lpstr>Program hakkında bilgiler</vt:lpstr>
      <vt:lpstr>GEREKEN MİN. NET</vt:lpstr>
      <vt:lpstr>Avukat; </vt:lpstr>
      <vt:lpstr>Slayt 13</vt:lpstr>
      <vt:lpstr>ÇALIŞMA ORTAMI VE KOŞULLARI </vt:lpstr>
      <vt:lpstr>Slayt 15</vt:lpstr>
      <vt:lpstr>Slayt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3</cp:lastModifiedBy>
  <cp:revision>17</cp:revision>
  <dcterms:created xsi:type="dcterms:W3CDTF">2024-12-10T07:49:46Z</dcterms:created>
  <dcterms:modified xsi:type="dcterms:W3CDTF">2024-12-23T11:14:37Z</dcterms:modified>
</cp:coreProperties>
</file>