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5" r:id="rId10"/>
    <p:sldId id="266"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2"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17" name="16 Altbilgi Yer Tutucusu"/>
          <p:cNvSpPr>
            <a:spLocks noGrp="1"/>
          </p:cNvSpPr>
          <p:nvPr>
            <p:ph type="ftr" sz="quarter" idx="11"/>
          </p:nvPr>
        </p:nvSpPr>
        <p:spPr/>
        <p:txBody>
          <a:bodyPr/>
          <a:lstStyle/>
          <a:p>
            <a:endParaRPr lang="en-US"/>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9B618960-8005-486C-9A75-10CB2AAC16F9}" type="slidenum">
              <a:rPr lang="en-US" smtClean="0"/>
              <a:pPr/>
              <a:t>‹#›</a:t>
            </a:fld>
            <a:endParaRPr lang="en-US"/>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a:xfrm>
            <a:off x="1066800" y="6172200"/>
            <a:ext cx="5334000" cy="457200"/>
          </a:xfrm>
        </p:spPr>
        <p:txBody>
          <a:bodyPr/>
          <a:lstStyle/>
          <a:p>
            <a:endParaRPr lang="en-US"/>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a:xfrm>
            <a:off x="1219200" y="6172200"/>
            <a:ext cx="5181600" cy="457200"/>
          </a:xfrm>
        </p:spPr>
        <p:txBody>
          <a:bodyPr/>
          <a:lstStyle/>
          <a:p>
            <a:endParaRPr lang="en-US"/>
          </a:p>
        </p:txBody>
      </p:sp>
      <p:sp>
        <p:nvSpPr>
          <p:cNvPr id="7" name="6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3A1C593-65D0-4073-BCC9-577B9352EA97}" type="datetimeFigureOut">
              <a:rPr lang="en-US" smtClean="0"/>
              <a:pPr/>
              <a:t>12/31/2024</a:t>
            </a:fld>
            <a:endParaRPr lang="en-US"/>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71302" y="4411936"/>
            <a:ext cx="9144000" cy="1655762"/>
          </a:xfrm>
        </p:spPr>
        <p:txBody>
          <a:bodyPr/>
          <a:lstStyle/>
          <a:p>
            <a:endParaRPr lang="en-US" dirty="0"/>
          </a:p>
        </p:txBody>
      </p:sp>
      <p:sp>
        <p:nvSpPr>
          <p:cNvPr id="2" name="Title 1"/>
          <p:cNvSpPr>
            <a:spLocks noGrp="1"/>
          </p:cNvSpPr>
          <p:nvPr>
            <p:ph type="ctrTitle"/>
          </p:nvPr>
        </p:nvSpPr>
        <p:spPr>
          <a:xfrm>
            <a:off x="1380309" y="1605688"/>
            <a:ext cx="9144000" cy="2387600"/>
          </a:xfrm>
        </p:spPr>
        <p:txBody>
          <a:bodyPr>
            <a:normAutofit/>
          </a:bodyPr>
          <a:lstStyle/>
          <a:p>
            <a:r>
              <a:rPr lang="tr-TR" b="1" dirty="0" smtClean="0"/>
              <a:t>PSİKOLOJİK DANIŞMANLIK VE REHBERLİK</a:t>
            </a:r>
            <a:br>
              <a:rPr lang="tr-TR" b="1" dirty="0" smtClean="0"/>
            </a:br>
            <a:r>
              <a:rPr lang="tr-TR" b="1" dirty="0" smtClean="0">
                <a:solidFill>
                  <a:srgbClr val="FF0000"/>
                </a:solidFill>
              </a:rPr>
              <a:t>(PDR)</a:t>
            </a:r>
            <a:endParaRPr lang="en-US" b="1" dirty="0">
              <a:solidFill>
                <a:srgbClr val="FF0000"/>
              </a:solidFill>
            </a:endParaRPr>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EĞİTİMİN SÜRESİ VE İÇERİĞİ </a:t>
            </a:r>
            <a:endParaRPr lang="tr-TR" dirty="0"/>
          </a:p>
        </p:txBody>
      </p:sp>
      <p:sp>
        <p:nvSpPr>
          <p:cNvPr id="3" name="2 İçerik Yer Tutucusu"/>
          <p:cNvSpPr>
            <a:spLocks noGrp="1"/>
          </p:cNvSpPr>
          <p:nvPr>
            <p:ph sz="quarter" idx="1"/>
          </p:nvPr>
        </p:nvSpPr>
        <p:spPr/>
        <p:txBody>
          <a:bodyPr/>
          <a:lstStyle/>
          <a:p>
            <a:r>
              <a:rPr lang="tr-TR" dirty="0" smtClean="0"/>
              <a:t>Eğitim Fakültelerinin “Rehberlik ve Psikolojik Danışmanlık” bölümlerinde 8 yarıyıllık dönemlerden oluşan 4 yıl süreli eğitim verilmektedir. Eğitim süresince Sosyal Psikoloji, İnsan İlişkileri ve İletişim, Psikolojik Danışma İlke ve Teknikleri, Mesleki Rehberlik ve Danışma Uygulaması, Psikolojik Danışma Kuramları, Psikolojik Testler, meslek dersleri ağırlıklı alınmaktadır. Rehberlik ve Danışmanlık alanına yönelik derslerin yanı sıra, özel eğitim ve genel kültür alanında seçmeli dersler bulunmaktadır.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ALANLARI VE İŞ BULMA OLANAKLARI </a:t>
            </a:r>
            <a:endParaRPr lang="tr-TR" dirty="0"/>
          </a:p>
        </p:txBody>
      </p:sp>
      <p:sp>
        <p:nvSpPr>
          <p:cNvPr id="3" name="2 İçerik Yer Tutucusu"/>
          <p:cNvSpPr>
            <a:spLocks noGrp="1"/>
          </p:cNvSpPr>
          <p:nvPr>
            <p:ph sz="quarter" idx="1"/>
          </p:nvPr>
        </p:nvSpPr>
        <p:spPr/>
        <p:txBody>
          <a:bodyPr>
            <a:normAutofit fontScale="92500" lnSpcReduction="20000"/>
          </a:bodyPr>
          <a:lstStyle/>
          <a:p>
            <a:pPr>
              <a:buNone/>
            </a:pPr>
            <a:r>
              <a:rPr lang="tr-TR" dirty="0" smtClean="0"/>
              <a:t>Rehber öğretmen Milli Eğitim Bakanlığına bağlı tüm okullarda, </a:t>
            </a:r>
          </a:p>
          <a:p>
            <a:pPr>
              <a:buNone/>
            </a:pPr>
            <a:r>
              <a:rPr lang="tr-TR" dirty="0" smtClean="0"/>
              <a:t>rehberlik araştırma merkezlerinde,</a:t>
            </a:r>
          </a:p>
          <a:p>
            <a:pPr>
              <a:buNone/>
            </a:pPr>
            <a:r>
              <a:rPr lang="tr-TR" dirty="0" smtClean="0"/>
              <a:t> özel eğitim kurumlarında,</a:t>
            </a:r>
          </a:p>
          <a:p>
            <a:pPr>
              <a:buNone/>
            </a:pPr>
            <a:r>
              <a:rPr lang="tr-TR" dirty="0" smtClean="0"/>
              <a:t> dershanelerde,</a:t>
            </a:r>
          </a:p>
          <a:p>
            <a:pPr>
              <a:buNone/>
            </a:pPr>
            <a:r>
              <a:rPr lang="tr-TR" dirty="0" smtClean="0"/>
              <a:t> halk eğitim merkezlerinde,</a:t>
            </a:r>
          </a:p>
          <a:p>
            <a:pPr>
              <a:buNone/>
            </a:pPr>
            <a:r>
              <a:rPr lang="tr-TR" dirty="0" smtClean="0"/>
              <a:t> çıraklık eğitim merkezlerinde</a:t>
            </a:r>
          </a:p>
          <a:p>
            <a:pPr>
              <a:buNone/>
            </a:pPr>
            <a:r>
              <a:rPr lang="tr-TR" dirty="0" smtClean="0"/>
              <a:t>Adalet bakanlığında pedagog,</a:t>
            </a:r>
          </a:p>
          <a:p>
            <a:pPr>
              <a:buNone/>
            </a:pPr>
            <a:r>
              <a:rPr lang="tr-TR" dirty="0" smtClean="0"/>
              <a:t>Aile Sosyal Politikalar bakanlığında sosyal çalışmacı,</a:t>
            </a:r>
          </a:p>
          <a:p>
            <a:pPr>
              <a:buNone/>
            </a:pPr>
            <a:r>
              <a:rPr lang="tr-TR" dirty="0" smtClean="0"/>
              <a:t>Diyanet İşleri Başkanlığı’na bağlı yurtlarda psikolojik danışman olarak,</a:t>
            </a:r>
          </a:p>
          <a:p>
            <a:pPr>
              <a:buNone/>
            </a:pPr>
            <a:r>
              <a:rPr lang="tr-TR" dirty="0" err="1" smtClean="0"/>
              <a:t>TSK’da</a:t>
            </a:r>
            <a:r>
              <a:rPr lang="tr-TR" dirty="0" smtClean="0"/>
              <a:t> RDM bölümünde psikolojik danışman olarak,</a:t>
            </a:r>
          </a:p>
          <a:p>
            <a:pPr>
              <a:buNone/>
            </a:pPr>
            <a:r>
              <a:rPr lang="tr-TR" dirty="0" smtClean="0"/>
              <a:t>Özel danışmanlık merkezlerinde, </a:t>
            </a:r>
          </a:p>
          <a:p>
            <a:pPr>
              <a:buNone/>
            </a:pPr>
            <a:r>
              <a:rPr lang="tr-TR" dirty="0" smtClean="0"/>
              <a:t>çalışabilirler.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AKADEMİ</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Lisans eğitimi sonrasında 1 yıl akademide eğitim alma söz konusudur.</a:t>
            </a:r>
          </a:p>
          <a:p>
            <a:pPr>
              <a:buNone/>
            </a:pPr>
            <a:r>
              <a:rPr lang="tr-TR" dirty="0" smtClean="0"/>
              <a:t>   Öğretmenlik bölümleri arasında ataması son yıllarda pek iç açıcı </a:t>
            </a:r>
          </a:p>
          <a:p>
            <a:pPr>
              <a:buNone/>
            </a:pPr>
            <a:r>
              <a:rPr lang="tr-TR" dirty="0" smtClean="0"/>
              <a:t>   değildir.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4 yıllık lisans programıdır.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Çalıştığı eğitim kurum ya da kuruluşunda; öğrencilerin ilgi, yetenek ve kişilik özelliklerini gerçekçi ve ayrıntılı olarak tanımalarına, kendilerine açık eğitim, meslek ve iş olanakları hakkında bilgilenmelerine, başkaları ile iyi iletişim kurabilme, doğru kararlar verebilme becerileri geliştirmelerine yardım eden kişidir.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Boğaziçi Üniversitesi(</a:t>
            </a:r>
            <a:r>
              <a:rPr lang="tr-TR" dirty="0" err="1" smtClean="0"/>
              <a:t>ingilizce</a:t>
            </a:r>
            <a:r>
              <a:rPr lang="tr-TR" dirty="0" smtClean="0"/>
              <a:t>)   5800</a:t>
            </a:r>
            <a:endParaRPr lang="tr-TR" b="1" dirty="0" smtClean="0"/>
          </a:p>
          <a:p>
            <a:pPr>
              <a:buNone/>
            </a:pPr>
            <a:endParaRPr lang="tr-TR" b="1" dirty="0" smtClean="0"/>
          </a:p>
          <a:p>
            <a:pPr>
              <a:buNone/>
            </a:pPr>
            <a:r>
              <a:rPr lang="tr-TR" b="1" dirty="0" smtClean="0"/>
              <a:t>En Düşük</a:t>
            </a:r>
          </a:p>
          <a:p>
            <a:pPr>
              <a:buNone/>
            </a:pPr>
            <a:endParaRPr lang="tr-TR" dirty="0" smtClean="0"/>
          </a:p>
          <a:p>
            <a:pPr>
              <a:buNone/>
            </a:pPr>
            <a:r>
              <a:rPr lang="tr-TR" dirty="0" smtClean="0"/>
              <a:t>Hakkari Üniversitesi 199 bin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7126" y="0"/>
            <a:ext cx="10515600" cy="1325563"/>
          </a:xfrm>
        </p:spPr>
        <p:txBody>
          <a:bodyPr/>
          <a:lstStyle/>
          <a:p>
            <a:r>
              <a:rPr lang="tr-TR" dirty="0" smtClean="0"/>
              <a:t>GEREKEN MİN. NET</a:t>
            </a:r>
            <a:endParaRPr lang="tr-TR" dirty="0"/>
          </a:p>
        </p:txBody>
      </p:sp>
      <p:pic>
        <p:nvPicPr>
          <p:cNvPr id="1026" name="Picture 2"/>
          <p:cNvPicPr>
            <a:picLocks noChangeAspect="1" noChangeArrowheads="1"/>
          </p:cNvPicPr>
          <p:nvPr/>
        </p:nvPicPr>
        <p:blipFill>
          <a:blip r:embed="rId2"/>
          <a:srcRect l="53411" t="47321" r="18879" b="13036"/>
          <a:stretch>
            <a:fillRect/>
          </a:stretch>
        </p:blipFill>
        <p:spPr bwMode="auto">
          <a:xfrm>
            <a:off x="1175658" y="1384663"/>
            <a:ext cx="9366068" cy="4938326"/>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PDR; </a:t>
            </a:r>
            <a:endParaRPr lang="tr-TR" dirty="0"/>
          </a:p>
        </p:txBody>
      </p:sp>
      <p:sp>
        <p:nvSpPr>
          <p:cNvPr id="3" name="2 İçerik Yer Tutucusu"/>
          <p:cNvSpPr>
            <a:spLocks noGrp="1"/>
          </p:cNvSpPr>
          <p:nvPr>
            <p:ph sz="quarter" idx="1"/>
          </p:nvPr>
        </p:nvSpPr>
        <p:spPr/>
        <p:txBody>
          <a:bodyPr>
            <a:normAutofit fontScale="77500" lnSpcReduction="20000"/>
          </a:bodyPr>
          <a:lstStyle/>
          <a:p>
            <a:pPr>
              <a:buNone/>
            </a:pPr>
            <a:r>
              <a:rPr lang="tr-TR" dirty="0" smtClean="0"/>
              <a:t>İş organizasyonu yapar,</a:t>
            </a:r>
          </a:p>
          <a:p>
            <a:pPr>
              <a:buNone/>
            </a:pPr>
            <a:r>
              <a:rPr lang="tr-TR" dirty="0" smtClean="0"/>
              <a:t> - Gözlem, olay kaydı (</a:t>
            </a:r>
            <a:r>
              <a:rPr lang="tr-TR" dirty="0" err="1" smtClean="0"/>
              <a:t>Anektod</a:t>
            </a:r>
            <a:r>
              <a:rPr lang="tr-TR" dirty="0" smtClean="0"/>
              <a:t>), dereceleme ölçekleri, otobiyografi, </a:t>
            </a:r>
            <a:r>
              <a:rPr lang="tr-TR" dirty="0" err="1" smtClean="0"/>
              <a:t>sosyometri</a:t>
            </a:r>
            <a:r>
              <a:rPr lang="tr-TR" dirty="0" smtClean="0"/>
              <a:t> tekniği, gibi öznel teknikler ile yetenek testleri, ilgi envanterleri, kişilik envanterleri gibi ölçme araçları kullanarak öğrencilerin, çeşitli özelliklerini tanımalarına yardımcı olur,</a:t>
            </a:r>
          </a:p>
          <a:p>
            <a:pPr>
              <a:buNone/>
            </a:pPr>
            <a:r>
              <a:rPr lang="tr-TR" dirty="0" smtClean="0"/>
              <a:t> - Öğrencilerin, meslekler, meslek edinme yolları, yarım veya tam zamanlı iş olanakları, iş arama teknikleri, verimli çalışma, sağlığı koruma, boş zamanları değerlendirme yöntemleri konularında bilgilenmelerini sağlar,</a:t>
            </a:r>
          </a:p>
          <a:p>
            <a:pPr>
              <a:buNone/>
            </a:pPr>
            <a:r>
              <a:rPr lang="tr-TR" dirty="0" smtClean="0"/>
              <a:t> - Bireysel olarak ve/veya grupla görüşme (Psikolojik danışma) yapar, danışanı dinler, yansıtma, yorumlama gibi tekniklerle öğrencilerin sorunlarının kaynağını anlaması ve çözüm yolu bulmasında danışana yardımcı olur, </a:t>
            </a:r>
          </a:p>
          <a:p>
            <a:pPr>
              <a:buFontTx/>
              <a:buChar char="-"/>
            </a:pPr>
            <a:r>
              <a:rPr lang="tr-TR" dirty="0" smtClean="0"/>
              <a:t>Yapılan yardımların ne derece etkili olduğunu izleme araştırmaları ile belirler, </a:t>
            </a:r>
          </a:p>
          <a:p>
            <a:pPr>
              <a:buFontTx/>
              <a:buChar char="-"/>
            </a:pPr>
            <a:r>
              <a:rPr lang="tr-TR" dirty="0" smtClean="0"/>
              <a:t>Öğretmenlere, rehberlik görevini yerine getirmelerinde yardımcı olur, </a:t>
            </a:r>
          </a:p>
          <a:p>
            <a:pPr>
              <a:buFontTx/>
              <a:buChar char="-"/>
            </a:pPr>
            <a:r>
              <a:rPr lang="tr-TR" dirty="0" smtClean="0"/>
              <a:t>Ana babalara çocuklarının eğitimi konusunda danışmanlık yapar, </a:t>
            </a:r>
          </a:p>
          <a:p>
            <a:pPr>
              <a:buFontTx/>
              <a:buChar char="-"/>
            </a:pPr>
            <a:r>
              <a:rPr lang="tr-TR" dirty="0" smtClean="0"/>
              <a:t>Engelli öğrencileri belirler, ilgili tedavi ve eğitim kurumlarına gönderir. </a:t>
            </a:r>
          </a:p>
          <a:p>
            <a:pPr>
              <a:buFontTx/>
              <a:buChar char="-"/>
            </a:pPr>
            <a:r>
              <a:rPr lang="tr-TR" dirty="0" smtClean="0"/>
              <a:t>Mesleki gelişim faaliyetlerinde bulunur.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KULLANILAN ARAÇ GEREÇ VE EKİPMAN</a:t>
            </a:r>
            <a:endParaRPr lang="tr-TR" dirty="0"/>
          </a:p>
        </p:txBody>
      </p:sp>
      <p:sp>
        <p:nvSpPr>
          <p:cNvPr id="3" name="2 İçerik Yer Tutucusu"/>
          <p:cNvSpPr>
            <a:spLocks noGrp="1"/>
          </p:cNvSpPr>
          <p:nvPr>
            <p:ph sz="quarter" idx="1"/>
          </p:nvPr>
        </p:nvSpPr>
        <p:spPr/>
        <p:txBody>
          <a:bodyPr>
            <a:normAutofit/>
          </a:bodyPr>
          <a:lstStyle/>
          <a:p>
            <a:r>
              <a:rPr lang="tr-TR" dirty="0" smtClean="0"/>
              <a:t>Çeşitli rehberlik programları,</a:t>
            </a:r>
          </a:p>
          <a:p>
            <a:r>
              <a:rPr lang="tr-TR" dirty="0" smtClean="0"/>
              <a:t> - Psikolojik ölçme araçları,</a:t>
            </a:r>
          </a:p>
          <a:p>
            <a:r>
              <a:rPr lang="tr-TR" dirty="0" smtClean="0"/>
              <a:t> - Öğrenci gelişim dosyaları ve kayıtları, </a:t>
            </a:r>
          </a:p>
          <a:p>
            <a:r>
              <a:rPr lang="tr-TR" dirty="0" smtClean="0"/>
              <a:t>- Okul araç ve gereçleri,</a:t>
            </a:r>
          </a:p>
          <a:p>
            <a:r>
              <a:rPr lang="tr-TR" dirty="0" smtClean="0"/>
              <a:t> - Bilgisayar.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Rehber öğretmen olmak isteyenlerin;</a:t>
            </a:r>
          </a:p>
          <a:p>
            <a:pPr>
              <a:buNone/>
            </a:pPr>
            <a:r>
              <a:rPr lang="tr-TR" dirty="0" smtClean="0"/>
              <a:t> - Sözlü ifade gücüne ve empati yeteneğine sahip, </a:t>
            </a:r>
          </a:p>
          <a:p>
            <a:pPr>
              <a:buFontTx/>
              <a:buChar char="-"/>
            </a:pPr>
            <a:r>
              <a:rPr lang="tr-TR" dirty="0" smtClean="0"/>
              <a:t>Sosyal bilimlerle ilgili, yardım etmekten hoşlanan, </a:t>
            </a:r>
          </a:p>
          <a:p>
            <a:pPr>
              <a:buFontTx/>
              <a:buChar char="-"/>
            </a:pPr>
            <a:r>
              <a:rPr lang="tr-TR" dirty="0" smtClean="0"/>
              <a:t>Dikkatli,</a:t>
            </a:r>
          </a:p>
          <a:p>
            <a:pPr>
              <a:buFontTx/>
              <a:buChar char="-"/>
            </a:pPr>
            <a:r>
              <a:rPr lang="tr-TR" dirty="0" smtClean="0"/>
              <a:t> Sır saklayabilen, </a:t>
            </a:r>
          </a:p>
          <a:p>
            <a:pPr>
              <a:buFontTx/>
              <a:buChar char="-"/>
            </a:pPr>
            <a:r>
              <a:rPr lang="tr-TR" dirty="0" smtClean="0"/>
              <a:t>Mesleğinin sorunları ile ilgilenen ve çözüm yolları bulmaya çalışan,</a:t>
            </a:r>
          </a:p>
          <a:p>
            <a:pPr>
              <a:buFontTx/>
              <a:buChar char="-"/>
            </a:pPr>
            <a:r>
              <a:rPr lang="tr-TR" dirty="0" smtClean="0"/>
              <a:t>İnsanlarla iyi iletişim kurabilen, hoşgörülü, sabırlı,</a:t>
            </a:r>
          </a:p>
          <a:p>
            <a:pPr>
              <a:buFontTx/>
              <a:buChar char="-"/>
            </a:pPr>
            <a:r>
              <a:rPr lang="tr-TR" dirty="0" smtClean="0"/>
              <a:t> Öğrencilerin duygu ve düşüncelerini anlayabilen,</a:t>
            </a:r>
          </a:p>
          <a:p>
            <a:pPr>
              <a:buFontTx/>
              <a:buChar char="-"/>
            </a:pPr>
            <a:r>
              <a:rPr lang="tr-TR" dirty="0" smtClean="0"/>
              <a:t> Kendini geliştirmeye istekli, yaratıcı kişiler olmaları gerekir.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a:bodyPr>
          <a:lstStyle/>
          <a:p>
            <a:pPr>
              <a:buNone/>
            </a:pPr>
            <a:r>
              <a:rPr lang="tr-TR" dirty="0" smtClean="0"/>
              <a:t>Rehber öğretmen, bireysel rehberlik ve psikolojik danışma hizmetlerini odasında, grup rehberliği hizmetini sınıfta yürütür.</a:t>
            </a:r>
          </a:p>
          <a:p>
            <a:pPr>
              <a:buNone/>
            </a:pPr>
            <a:r>
              <a:rPr lang="tr-TR" dirty="0" smtClean="0"/>
              <a:t>Eğitsel Rehberlik</a:t>
            </a:r>
          </a:p>
          <a:p>
            <a:pPr>
              <a:buNone/>
            </a:pPr>
            <a:r>
              <a:rPr lang="tr-TR" dirty="0" smtClean="0"/>
              <a:t>Sosyal Rehberlik </a:t>
            </a:r>
          </a:p>
          <a:p>
            <a:pPr>
              <a:buNone/>
            </a:pPr>
            <a:r>
              <a:rPr lang="tr-TR" dirty="0" smtClean="0"/>
              <a:t>Mesleki Rehberlik çalışmalarını:</a:t>
            </a:r>
          </a:p>
          <a:p>
            <a:r>
              <a:rPr lang="tr-TR" dirty="0" smtClean="0"/>
              <a:t>Bireysel rehberlik</a:t>
            </a:r>
          </a:p>
          <a:p>
            <a:r>
              <a:rPr lang="tr-TR" dirty="0" smtClean="0"/>
              <a:t>Bireyle psikolojik danışma</a:t>
            </a:r>
          </a:p>
          <a:p>
            <a:r>
              <a:rPr lang="tr-TR" dirty="0" smtClean="0"/>
              <a:t>Grup rehberliği </a:t>
            </a:r>
          </a:p>
          <a:p>
            <a:r>
              <a:rPr lang="tr-TR" dirty="0" smtClean="0"/>
              <a:t>Grupla psikolojik danışma  </a:t>
            </a:r>
            <a:r>
              <a:rPr lang="tr-TR" smtClean="0"/>
              <a:t>şeklinde yürütür.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Mesleki eğitim üniversitelere bağlı eğitim fakültelerinin "Rehberlik ve Psikolojik Danışmanlık" bölümlerinde verilmektedir.</a:t>
            </a:r>
          </a:p>
          <a:p>
            <a:endParaRPr lang="tr-TR" dirty="0" smtClean="0"/>
          </a:p>
          <a:p>
            <a:r>
              <a:rPr lang="tr-TR" dirty="0" smtClean="0"/>
              <a:t>Psikoloji mezunları pedagojik formasyon alıp rehber öğretmen olabilir.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8403185</TotalTime>
  <Words>570</Words>
  <Application>WPS Presentation</Application>
  <PresentationFormat>Özel</PresentationFormat>
  <Paragraphs>70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Hisse Senedi</vt:lpstr>
      <vt:lpstr>PSİKOLOJİK DANIŞMANLIK VE REHBERLİK (PDR)</vt:lpstr>
      <vt:lpstr>PROGRAM HAKKINDA BİLGİLER</vt:lpstr>
      <vt:lpstr>Program hakkında bilgiler</vt:lpstr>
      <vt:lpstr>GEREKEN MİN. NET</vt:lpstr>
      <vt:lpstr> PDR; </vt:lpstr>
      <vt:lpstr>KULLANILAN ARAÇ GEREÇ VE EKİPMAN</vt:lpstr>
      <vt:lpstr>MESLEĞİN GEREKTİRDİĞİ GENEL ÖZELLİKLER</vt:lpstr>
      <vt:lpstr>Slayt 8</vt:lpstr>
      <vt:lpstr>Slayt 9</vt:lpstr>
      <vt:lpstr>EĞİTİMİN SÜRESİ VE İÇERİĞİ </vt:lpstr>
      <vt:lpstr>ÇALIŞMA ALANLARI VE İŞ BULMA OLANAKLARI </vt:lpstr>
      <vt:lpstr>AKADEMİ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Windows Kullanıcısı</cp:lastModifiedBy>
  <cp:revision>34</cp:revision>
  <dcterms:created xsi:type="dcterms:W3CDTF">2024-12-10T07:49:46Z</dcterms:created>
  <dcterms:modified xsi:type="dcterms:W3CDTF">2024-12-31T07:33:23Z</dcterms:modified>
</cp:coreProperties>
</file>