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59" r:id="rId6"/>
    <p:sldId id="260"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2" autoAdjust="0"/>
    <p:restoredTop sz="94660"/>
  </p:normalViewPr>
  <p:slideViewPr>
    <p:cSldViewPr snapToGrid="0">
      <p:cViewPr varScale="1">
        <p:scale>
          <a:sx n="116" d="100"/>
          <a:sy n="116" d="100"/>
        </p:scale>
        <p:origin x="-33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17" name="16 Altbilgi Yer Tutucusu"/>
          <p:cNvSpPr>
            <a:spLocks noGrp="1"/>
          </p:cNvSpPr>
          <p:nvPr>
            <p:ph type="ftr" sz="quarter" idx="11"/>
          </p:nvPr>
        </p:nvSpPr>
        <p:spPr/>
        <p:txBody>
          <a:bodyPr/>
          <a:lstStyle/>
          <a:p>
            <a:endParaRPr lang="en-US"/>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9B618960-8005-486C-9A75-10CB2AAC16F9}" type="slidenum">
              <a:rPr lang="en-US" smtClean="0"/>
              <a:pPr/>
              <a:t>‹#›</a:t>
            </a:fld>
            <a:endParaRPr lang="en-US"/>
          </a:p>
        </p:txBody>
      </p:sp>
      <p:sp>
        <p:nvSpPr>
          <p:cNvPr id="7" name="6 Dikdörtgen"/>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2"/>
            <a:ext cx="268224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219200" y="274641"/>
            <a:ext cx="7416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8" name="7 İçerik Yer Tutucusu"/>
          <p:cNvSpPr>
            <a:spLocks noGrp="1"/>
          </p:cNvSpPr>
          <p:nvPr>
            <p:ph sz="quarter" idx="1"/>
          </p:nvPr>
        </p:nvSpPr>
        <p:spPr>
          <a:xfrm>
            <a:off x="1219200" y="1447800"/>
            <a:ext cx="103632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63084" y="952501"/>
            <a:ext cx="103632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5" name="4 Altbilgi Yer Tutucusu"/>
          <p:cNvSpPr>
            <a:spLocks noGrp="1"/>
          </p:cNvSpPr>
          <p:nvPr>
            <p:ph type="ftr" sz="quarter" idx="11"/>
          </p:nvPr>
        </p:nvSpPr>
        <p:spPr>
          <a:xfrm>
            <a:off x="1066800" y="6172200"/>
            <a:ext cx="5334000" cy="457200"/>
          </a:xfrm>
        </p:spPr>
        <p:txBody>
          <a:bodyPr/>
          <a:lstStyle/>
          <a:p>
            <a:endParaRPr lang="en-US"/>
          </a:p>
        </p:txBody>
      </p:sp>
      <p:sp>
        <p:nvSpPr>
          <p:cNvPr id="7" name="6 Dikdörtgen"/>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95072" y="6208776"/>
            <a:ext cx="609600" cy="457200"/>
          </a:xfrm>
        </p:spPr>
        <p:txBody>
          <a:bodyPr/>
          <a:lstStyle/>
          <a:p>
            <a:fld id="{9B618960-8005-486C-9A75-10CB2AAC16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9" name="8 İçerik Yer Tutucusu"/>
          <p:cNvSpPr>
            <a:spLocks noGrp="1"/>
          </p:cNvSpPr>
          <p:nvPr>
            <p:ph sz="quarter" idx="1"/>
          </p:nvPr>
        </p:nvSpPr>
        <p:spPr>
          <a:xfrm>
            <a:off x="12192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65786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73050"/>
            <a:ext cx="103632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half" idx="2"/>
          </p:nvPr>
        </p:nvSpPr>
        <p:spPr>
          <a:xfrm>
            <a:off x="12192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66040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219200" y="273050"/>
            <a:ext cx="103632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quarter" idx="1"/>
          </p:nvPr>
        </p:nvSpPr>
        <p:spPr>
          <a:xfrm>
            <a:off x="3962400" y="1600200"/>
            <a:ext cx="7620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63A1C593-65D0-4073-BCC9-577B9352EA97}" type="datetimeFigureOut">
              <a:rPr lang="en-US" smtClean="0"/>
              <a:pPr/>
              <a:t>12/31/2024</a:t>
            </a:fld>
            <a:endParaRPr lang="en-US"/>
          </a:p>
        </p:txBody>
      </p:sp>
      <p:sp>
        <p:nvSpPr>
          <p:cNvPr id="6" name="5 Altbilgi Yer Tutucusu"/>
          <p:cNvSpPr>
            <a:spLocks noGrp="1"/>
          </p:cNvSpPr>
          <p:nvPr>
            <p:ph type="ftr" sz="quarter" idx="11"/>
          </p:nvPr>
        </p:nvSpPr>
        <p:spPr>
          <a:xfrm>
            <a:off x="1219200" y="6172200"/>
            <a:ext cx="5181600" cy="457200"/>
          </a:xfrm>
        </p:spPr>
        <p:txBody>
          <a:bodyPr/>
          <a:lstStyle/>
          <a:p>
            <a:endParaRPr lang="en-US"/>
          </a:p>
        </p:txBody>
      </p:sp>
      <p:sp>
        <p:nvSpPr>
          <p:cNvPr id="7" name="6 Slayt Numarası Yer Tutucusu"/>
          <p:cNvSpPr>
            <a:spLocks noGrp="1"/>
          </p:cNvSpPr>
          <p:nvPr>
            <p:ph type="sldNum" sz="quarter" idx="12"/>
          </p:nvPr>
        </p:nvSpPr>
        <p:spPr>
          <a:xfrm>
            <a:off x="195072" y="6208776"/>
            <a:ext cx="609600" cy="457200"/>
          </a:xfrm>
        </p:spPr>
        <p:txBody>
          <a:bodyPr/>
          <a:lstStyle/>
          <a:p>
            <a:fld id="{9B618960-8005-486C-9A75-10CB2AAC16F9}" type="slidenum">
              <a:rPr lang="en-US" smtClean="0"/>
              <a:pPr/>
              <a:t>‹#›</a:t>
            </a:fld>
            <a:endParaRPr lang="en-US"/>
          </a:p>
        </p:txBody>
      </p:sp>
      <p:sp>
        <p:nvSpPr>
          <p:cNvPr id="11" name="10 Dikdörtgen"/>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1219200" y="274638"/>
            <a:ext cx="103632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63A1C593-65D0-4073-BCC9-577B9352EA97}" type="datetimeFigureOut">
              <a:rPr lang="en-US" smtClean="0"/>
              <a:pPr/>
              <a:t>12/31/2024</a:t>
            </a:fld>
            <a:endParaRPr lang="en-US"/>
          </a:p>
        </p:txBody>
      </p:sp>
      <p:sp>
        <p:nvSpPr>
          <p:cNvPr id="3" name="2 Altbilgi Yer Tutucusu"/>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22 Slayt Numarası Yer Tutucusu"/>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tr-TR" dirty="0" smtClean="0"/>
              <a:t>Çalıştığı eğitim kurumunda, öğrencilere, okuma-yazma, temel vatandaşlık, matematik, sosyal bilimler, doğa bilimleri, sanat, spor gibi konularda eğitim veren kişidir.</a:t>
            </a:r>
            <a:endParaRPr lang="en-US" dirty="0"/>
          </a:p>
        </p:txBody>
      </p:sp>
      <p:sp>
        <p:nvSpPr>
          <p:cNvPr id="2" name="Title 1"/>
          <p:cNvSpPr>
            <a:spLocks noGrp="1"/>
          </p:cNvSpPr>
          <p:nvPr>
            <p:ph type="ctrTitle"/>
          </p:nvPr>
        </p:nvSpPr>
        <p:spPr/>
        <p:txBody>
          <a:bodyPr/>
          <a:lstStyle/>
          <a:p>
            <a:r>
              <a:rPr lang="tr-TR" b="1" dirty="0" smtClean="0"/>
              <a:t>SINIF ÖĞRETMENLİĞİ</a:t>
            </a:r>
            <a:br>
              <a:rPr lang="tr-TR" b="1" dirty="0" smtClean="0"/>
            </a:br>
            <a:endParaRPr lang="en-US" b="1" dirty="0"/>
          </a:p>
        </p:txBody>
      </p:sp>
    </p:spTree>
    <p:extLst>
      <p:ext uri="{BB962C8B-B14F-4D97-AF65-F5344CB8AC3E}">
        <p14:creationId xmlns="" xmlns:p14="http://schemas.microsoft.com/office/powerpoint/2010/main" val="3072013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PROGRAM HAKKINDA BİLGİLER</a:t>
            </a:r>
            <a:endParaRPr lang="tr-TR" b="1" dirty="0"/>
          </a:p>
        </p:txBody>
      </p:sp>
      <p:sp>
        <p:nvSpPr>
          <p:cNvPr id="3" name="2 İçerik Yer Tutucusu"/>
          <p:cNvSpPr>
            <a:spLocks noGrp="1"/>
          </p:cNvSpPr>
          <p:nvPr>
            <p:ph sz="quarter" idx="1"/>
          </p:nvPr>
        </p:nvSpPr>
        <p:spPr/>
        <p:txBody>
          <a:bodyPr/>
          <a:lstStyle/>
          <a:p>
            <a:r>
              <a:rPr lang="tr-TR" dirty="0" smtClean="0"/>
              <a:t>4 yıllık lisans programıdır.</a:t>
            </a:r>
          </a:p>
          <a:p>
            <a:pPr marL="0" indent="0" algn="just">
              <a:buNone/>
            </a:pPr>
            <a:endParaRPr lang="tr-TR" b="1" dirty="0" smtClean="0">
              <a:latin typeface="Verdana" panose="020B0604030504040204" pitchFamily="34" charset="0"/>
              <a:ea typeface="Verdana" panose="020B0604030504040204" pitchFamily="34" charset="0"/>
            </a:endParaRPr>
          </a:p>
          <a:p>
            <a:r>
              <a:rPr lang="tr-TR" dirty="0" smtClean="0"/>
              <a:t>Mesleğin eğitimi üniversitelere bağlı Eğitim Fakültelerinin "Sınıf Öğretmenliği" bölümlerinde verilmektedir.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Program hakkında bilgiler</a:t>
            </a:r>
            <a:endParaRPr lang="tr-TR" b="1" dirty="0"/>
          </a:p>
        </p:txBody>
      </p:sp>
      <p:sp>
        <p:nvSpPr>
          <p:cNvPr id="3" name="2 İçerik Yer Tutucusu"/>
          <p:cNvSpPr>
            <a:spLocks noGrp="1"/>
          </p:cNvSpPr>
          <p:nvPr>
            <p:ph sz="quarter" idx="1"/>
          </p:nvPr>
        </p:nvSpPr>
        <p:spPr/>
        <p:txBody>
          <a:bodyPr/>
          <a:lstStyle/>
          <a:p>
            <a:pPr>
              <a:buNone/>
            </a:pPr>
            <a:r>
              <a:rPr lang="tr-TR" b="1" dirty="0" smtClean="0"/>
              <a:t>En Yüksek</a:t>
            </a:r>
          </a:p>
          <a:p>
            <a:pPr>
              <a:buNone/>
            </a:pPr>
            <a:endParaRPr lang="tr-TR" dirty="0" smtClean="0"/>
          </a:p>
          <a:p>
            <a:pPr>
              <a:buNone/>
            </a:pPr>
            <a:r>
              <a:rPr lang="tr-TR" dirty="0" smtClean="0"/>
              <a:t>Hacettepe </a:t>
            </a:r>
            <a:r>
              <a:rPr lang="tr-TR" dirty="0" err="1" smtClean="0"/>
              <a:t>Üniversitresi</a:t>
            </a:r>
            <a:r>
              <a:rPr lang="tr-TR" dirty="0" smtClean="0"/>
              <a:t>   47 bin</a:t>
            </a:r>
          </a:p>
          <a:p>
            <a:pPr>
              <a:buNone/>
            </a:pPr>
            <a:endParaRPr lang="tr-TR" b="1" dirty="0" smtClean="0"/>
          </a:p>
          <a:p>
            <a:pPr>
              <a:buNone/>
            </a:pPr>
            <a:r>
              <a:rPr lang="tr-TR" b="1" dirty="0" smtClean="0"/>
              <a:t>En Düşük</a:t>
            </a:r>
          </a:p>
          <a:p>
            <a:pPr>
              <a:buNone/>
            </a:pPr>
            <a:endParaRPr lang="tr-TR" dirty="0" smtClean="0"/>
          </a:p>
          <a:p>
            <a:pPr>
              <a:buNone/>
            </a:pPr>
            <a:r>
              <a:rPr lang="tr-TR" dirty="0" smtClean="0"/>
              <a:t>Hakkari Üniversitesi 150 bin</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07126" y="0"/>
            <a:ext cx="10515600" cy="1325563"/>
          </a:xfrm>
        </p:spPr>
        <p:txBody>
          <a:bodyPr/>
          <a:lstStyle/>
          <a:p>
            <a:r>
              <a:rPr lang="tr-TR" dirty="0" smtClean="0"/>
              <a:t>GEREKEN MİN. NET</a:t>
            </a:r>
            <a:endParaRPr lang="tr-TR" dirty="0"/>
          </a:p>
        </p:txBody>
      </p:sp>
      <p:pic>
        <p:nvPicPr>
          <p:cNvPr id="3" name="Picture 2"/>
          <p:cNvPicPr>
            <a:picLocks noChangeAspect="1" noChangeArrowheads="1"/>
          </p:cNvPicPr>
          <p:nvPr/>
        </p:nvPicPr>
        <p:blipFill>
          <a:blip r:embed="rId2"/>
          <a:srcRect l="53913" t="53214" r="18830" b="6250"/>
          <a:stretch>
            <a:fillRect/>
          </a:stretch>
        </p:blipFill>
        <p:spPr bwMode="auto">
          <a:xfrm>
            <a:off x="1698171" y="1097279"/>
            <a:ext cx="8242664" cy="5445753"/>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Sınıf öğretmenliği alınan dersler; </a:t>
            </a:r>
            <a:endParaRPr lang="tr-TR" dirty="0"/>
          </a:p>
        </p:txBody>
      </p:sp>
      <p:sp>
        <p:nvSpPr>
          <p:cNvPr id="3" name="2 İçerik Yer Tutucusu"/>
          <p:cNvSpPr>
            <a:spLocks noGrp="1"/>
          </p:cNvSpPr>
          <p:nvPr>
            <p:ph sz="quarter" idx="1"/>
          </p:nvPr>
        </p:nvSpPr>
        <p:spPr/>
        <p:txBody>
          <a:bodyPr>
            <a:normAutofit/>
          </a:bodyPr>
          <a:lstStyle/>
          <a:p>
            <a:pPr>
              <a:buNone/>
            </a:pPr>
            <a:r>
              <a:rPr lang="tr-TR" dirty="0" smtClean="0"/>
              <a:t>Mesleğin eğitimi süresince Fen ve Teknoloji </a:t>
            </a:r>
            <a:r>
              <a:rPr lang="tr-TR" dirty="0" err="1" smtClean="0"/>
              <a:t>Laboratuvarı</a:t>
            </a:r>
            <a:r>
              <a:rPr lang="tr-TR" dirty="0" smtClean="0"/>
              <a:t> Uygulamaları, Müzik Öğretimi Görsel Sanatlar Öğretimi Güzel Yazı Teknikleri Erken Çocukluk Eğitimi Bilimsel Araştırma Yöntemleri Çocuk Edebiyatı, Öğretim Teknolojileri ve Materyal Tasarımı Sınıf Yönetimi Fen ve Teknoloji Öğretimi, İlk okuma ve Yazma Öğretimi Hayat Bilgisi Öğretimi Matematik Öğretimi gibi meslek dersleri verilir. 4. sınıfta (7. yarıyılda) 1 ay süreyle ilköğretim okullarında alan uygulaması ve staj yapılır. 8. Yarıyılda ise "Uygulama Semineri" vardır.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Sınıf Öğretmenliği;</a:t>
            </a:r>
            <a:endParaRPr lang="tr-TR" dirty="0"/>
          </a:p>
        </p:txBody>
      </p:sp>
      <p:sp>
        <p:nvSpPr>
          <p:cNvPr id="3" name="2 İçerik Yer Tutucusu"/>
          <p:cNvSpPr>
            <a:spLocks noGrp="1"/>
          </p:cNvSpPr>
          <p:nvPr>
            <p:ph sz="quarter" idx="1"/>
          </p:nvPr>
        </p:nvSpPr>
        <p:spPr/>
        <p:txBody>
          <a:bodyPr>
            <a:normAutofit/>
          </a:bodyPr>
          <a:lstStyle/>
          <a:p>
            <a:r>
              <a:rPr lang="tr-TR" dirty="0" smtClean="0"/>
              <a:t>Meslek eğitimini tamamlayan kişiler Milli Eğitim Bakanlığınca, ilkokullara sınıf öğretmeni olarak atanırlar. Sınıf öğretmenleri Milli Eğitim Bakanlığına bağlı özel eğitim öğretim kurumlarında da isterlerse çalışabilirler.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MESLEĞİN GEREKTİRDİĞİ GENEL ÖZELLİKLER</a:t>
            </a:r>
            <a:endParaRPr lang="tr-TR" dirty="0"/>
          </a:p>
        </p:txBody>
      </p:sp>
      <p:sp>
        <p:nvSpPr>
          <p:cNvPr id="3" name="2 İçerik Yer Tutucusu"/>
          <p:cNvSpPr>
            <a:spLocks noGrp="1"/>
          </p:cNvSpPr>
          <p:nvPr>
            <p:ph sz="quarter" idx="1"/>
          </p:nvPr>
        </p:nvSpPr>
        <p:spPr/>
        <p:txBody>
          <a:bodyPr/>
          <a:lstStyle/>
          <a:p>
            <a:pPr>
              <a:buNone/>
            </a:pPr>
            <a:r>
              <a:rPr lang="tr-TR" dirty="0" smtClean="0"/>
              <a:t>Sınıf öğretmeni olmak isteyenlerin;</a:t>
            </a:r>
          </a:p>
          <a:p>
            <a:pPr>
              <a:buNone/>
            </a:pPr>
            <a:r>
              <a:rPr lang="tr-TR" dirty="0" smtClean="0"/>
              <a:t> - Sözel ve sayısal düşünme yeteneği gelişmiş,</a:t>
            </a:r>
          </a:p>
          <a:p>
            <a:pPr>
              <a:buNone/>
            </a:pPr>
            <a:r>
              <a:rPr lang="tr-TR" dirty="0" smtClean="0"/>
              <a:t> - Düşüncelerini başkalarına açık bir biçimde aktarabilen,</a:t>
            </a:r>
          </a:p>
          <a:p>
            <a:pPr>
              <a:buNone/>
            </a:pPr>
            <a:r>
              <a:rPr lang="tr-TR" dirty="0" smtClean="0"/>
              <a:t> - İyi bir öğrenme ortamı sağlayabilen,</a:t>
            </a:r>
          </a:p>
          <a:p>
            <a:pPr>
              <a:buNone/>
            </a:pPr>
            <a:r>
              <a:rPr lang="tr-TR" dirty="0" smtClean="0"/>
              <a:t> - Dikkatli, işine özen gösteren,</a:t>
            </a:r>
          </a:p>
          <a:p>
            <a:pPr>
              <a:buNone/>
            </a:pPr>
            <a:r>
              <a:rPr lang="tr-TR" dirty="0" smtClean="0"/>
              <a:t> - Mesleğinin sorunları ile ilgilenen ve çözüm yolları bulmaya çalışan, </a:t>
            </a:r>
          </a:p>
          <a:p>
            <a:pPr>
              <a:buNone/>
            </a:pPr>
            <a:r>
              <a:rPr lang="tr-TR" dirty="0" smtClean="0"/>
              <a:t> - İnsanlarla iyi iletişim kurabilen; hoşgörülü, sabırlı,</a:t>
            </a:r>
          </a:p>
          <a:p>
            <a:pPr>
              <a:buNone/>
            </a:pPr>
            <a:r>
              <a:rPr lang="tr-TR" dirty="0" smtClean="0"/>
              <a:t> - Öğrencilerin duygu ve düşüncelerini anlayabilen,</a:t>
            </a:r>
          </a:p>
          <a:p>
            <a:pPr>
              <a:buNone/>
            </a:pPr>
            <a:r>
              <a:rPr lang="tr-TR" dirty="0" smtClean="0"/>
              <a:t> - Kendini geliştirmeye istekli, yaratıcı kişiler olmaları gerekir.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Çalışma ortamı ve koşulları</a:t>
            </a:r>
            <a:endParaRPr lang="tr-TR" dirty="0"/>
          </a:p>
        </p:txBody>
      </p:sp>
      <p:sp>
        <p:nvSpPr>
          <p:cNvPr id="3" name="2 İçerik Yer Tutucusu"/>
          <p:cNvSpPr>
            <a:spLocks noGrp="1"/>
          </p:cNvSpPr>
          <p:nvPr>
            <p:ph sz="quarter" idx="1"/>
          </p:nvPr>
        </p:nvSpPr>
        <p:spPr/>
        <p:txBody>
          <a:bodyPr>
            <a:normAutofit/>
          </a:bodyPr>
          <a:lstStyle/>
          <a:p>
            <a:pPr>
              <a:buNone/>
            </a:pPr>
            <a:r>
              <a:rPr lang="tr-TR" dirty="0" smtClean="0"/>
              <a:t>Sınıf öğretmeni, sınıfta görev yapar. Görevini genellikle ayakta yürütür. Çalışma ortamı biraz tozlu ve gürültülüdür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AKADEMİ</a:t>
            </a:r>
            <a:endParaRPr lang="tr-TR" b="1" dirty="0"/>
          </a:p>
        </p:txBody>
      </p:sp>
      <p:sp>
        <p:nvSpPr>
          <p:cNvPr id="3" name="2 İçerik Yer Tutucusu"/>
          <p:cNvSpPr>
            <a:spLocks noGrp="1"/>
          </p:cNvSpPr>
          <p:nvPr>
            <p:ph sz="quarter" idx="1"/>
          </p:nvPr>
        </p:nvSpPr>
        <p:spPr/>
        <p:txBody>
          <a:bodyPr>
            <a:normAutofit/>
          </a:bodyPr>
          <a:lstStyle/>
          <a:p>
            <a:pPr>
              <a:buNone/>
            </a:pPr>
            <a:r>
              <a:rPr lang="tr-TR" dirty="0" smtClean="0"/>
              <a:t>   Lisans eğitimi sonrasında 1 yıl akademide eğitim alma söz konusudur.</a:t>
            </a:r>
          </a:p>
          <a:p>
            <a:pPr>
              <a:buNone/>
            </a:pPr>
            <a:r>
              <a:rPr lang="tr-TR" dirty="0" smtClean="0"/>
              <a:t>Öğretmenlik bölümleri arasında ataması en iyi branşlardan biridir.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8403165</TotalTime>
  <Words>317</Words>
  <Application>WPS Presentation</Application>
  <PresentationFormat>Özel</PresentationFormat>
  <Paragraphs>34</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Hisse Senedi</vt:lpstr>
      <vt:lpstr>SINIF ÖĞRETMENLİĞİ </vt:lpstr>
      <vt:lpstr>PROGRAM HAKKINDA BİLGİLER</vt:lpstr>
      <vt:lpstr>Program hakkında bilgiler</vt:lpstr>
      <vt:lpstr>GEREKEN MİN. NET</vt:lpstr>
      <vt:lpstr>Sınıf öğretmenliği alınan dersler; </vt:lpstr>
      <vt:lpstr>Sınıf Öğretmenliği;</vt:lpstr>
      <vt:lpstr>MESLEĞİN GEREKTİRDİĞİ GENEL ÖZELLİKLER</vt:lpstr>
      <vt:lpstr>Çalışma ortamı ve koşulları</vt:lpstr>
      <vt:lpstr>AKADEMİ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SİSTEM 5</dc:creator>
  <cp:lastModifiedBy>Windows Kullanıcısı</cp:lastModifiedBy>
  <cp:revision>27</cp:revision>
  <dcterms:created xsi:type="dcterms:W3CDTF">2024-12-10T07:49:46Z</dcterms:created>
  <dcterms:modified xsi:type="dcterms:W3CDTF">2024-12-31T07:31:21Z</dcterms:modified>
</cp:coreProperties>
</file>